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66" r:id="rId3"/>
    <p:sldId id="267" r:id="rId4"/>
    <p:sldId id="274" r:id="rId5"/>
    <p:sldId id="278" r:id="rId6"/>
    <p:sldId id="261" r:id="rId7"/>
    <p:sldId id="260" r:id="rId8"/>
    <p:sldId id="263" r:id="rId9"/>
    <p:sldId id="282" r:id="rId10"/>
    <p:sldId id="273" r:id="rId11"/>
    <p:sldId id="283" r:id="rId12"/>
    <p:sldId id="284" r:id="rId13"/>
    <p:sldId id="271" r:id="rId14"/>
    <p:sldId id="281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14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5D001-122E-4F11-B589-3292279002BD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8042E-E2CF-4C8A-AB96-E7B271F27D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48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8042E-E2CF-4C8A-AB96-E7B271F27DF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77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15E66-650D-4CBC-B510-FA43404C805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61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298B-6176-40D7-A590-AC489CBB83C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B522F-1612-4529-BE0D-8148F1DD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298B-6176-40D7-A590-AC489CBB83C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B522F-1612-4529-BE0D-8148F1DD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298B-6176-40D7-A590-AC489CBB83C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B522F-1612-4529-BE0D-8148F1DD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298B-6176-40D7-A590-AC489CBB83C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B522F-1612-4529-BE0D-8148F1DD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298B-6176-40D7-A590-AC489CBB83C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B522F-1612-4529-BE0D-8148F1DD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298B-6176-40D7-A590-AC489CBB83C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B522F-1612-4529-BE0D-8148F1DD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298B-6176-40D7-A590-AC489CBB83C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B522F-1612-4529-BE0D-8148F1DD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298B-6176-40D7-A590-AC489CBB83C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B522F-1612-4529-BE0D-8148F1DD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298B-6176-40D7-A590-AC489CBB83C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B522F-1612-4529-BE0D-8148F1DD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298B-6176-40D7-A590-AC489CBB83C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B522F-1612-4529-BE0D-8148F1DD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298B-6176-40D7-A590-AC489CBB83C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B522F-1612-4529-BE0D-8148F1DD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C298B-6176-40D7-A590-AC489CBB83C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B522F-1612-4529-BE0D-8148F1DD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 Анатольевна\Desktop\Макаровы\DSC00023.JPG"/>
          <p:cNvPicPr>
            <a:picLocks noChangeAspect="1" noChangeArrowheads="1"/>
          </p:cNvPicPr>
          <p:nvPr/>
        </p:nvPicPr>
        <p:blipFill rotWithShape="1">
          <a:blip r:embed="rId3" cstate="print"/>
          <a:srcRect l="7504" r="17432"/>
          <a:stretch/>
        </p:blipFill>
        <p:spPr bwMode="auto">
          <a:xfrm rot="20936506">
            <a:off x="6307648" y="4324624"/>
            <a:ext cx="2568297" cy="192455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026" name="Picture 2" descr="C:\Users\User\Desktop\Мои документы\фото-накопитель\ПИХТОВКА\БАНЕРЫ ПО НОВЫЙ ВАРИАНТ\Рыбовоство БАН\фон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/>
          <a:stretch/>
        </p:blipFill>
        <p:spPr bwMode="auto">
          <a:xfrm rot="822550">
            <a:off x="6220445" y="559345"/>
            <a:ext cx="2627784" cy="190617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Мои документы\фото-накопитель\ПИХТОВКА\Пихтовка_букл новый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31564" r="68913" b="39055"/>
          <a:stretch/>
        </p:blipFill>
        <p:spPr bwMode="auto">
          <a:xfrm>
            <a:off x="3285776" y="240409"/>
            <a:ext cx="2637352" cy="189396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Мои документы\фото-накопитель\ПИХТОВКА\Пихтовка_букл новый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8" t="46631" r="50572" b="38480"/>
          <a:stretch/>
        </p:blipFill>
        <p:spPr bwMode="auto">
          <a:xfrm rot="20859430">
            <a:off x="373116" y="534774"/>
            <a:ext cx="2634600" cy="189711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Мои документы\фото-накопитель\ПИХТОВКА\Пихтовка_букл новый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6" t="63800" r="1876" b="20849"/>
          <a:stretch/>
        </p:blipFill>
        <p:spPr bwMode="auto">
          <a:xfrm rot="716607">
            <a:off x="382630" y="4270317"/>
            <a:ext cx="2649186" cy="203317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Мои документы\фото-накопитель\ПИХТОВКА\Пихтовка_букл новый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2" t="63546" r="34335" b="21281"/>
          <a:stretch/>
        </p:blipFill>
        <p:spPr bwMode="auto">
          <a:xfrm>
            <a:off x="3285776" y="4606790"/>
            <a:ext cx="2746225" cy="20499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889" y="2924944"/>
            <a:ext cx="91439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СЕМЕЙНАЯ ТРУДОВАЯ ДИНАСТИЯ МАКАРОВЫХ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СГУП УР «РЫБХОЗ» ПИХТОВКА»</a:t>
            </a:r>
            <a:endParaRPr lang="ru-RU" sz="2800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2018 год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62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ser\Desktop\фото Макаровы\Макаровы\P13700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8" t="11689" b="3494"/>
          <a:stretch/>
        </p:blipFill>
        <p:spPr bwMode="auto">
          <a:xfrm rot="21010481">
            <a:off x="361341" y="2414404"/>
            <a:ext cx="1712717" cy="2130282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SC093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0" t="7476" b="453"/>
          <a:stretch/>
        </p:blipFill>
        <p:spPr bwMode="auto">
          <a:xfrm>
            <a:off x="5364088" y="154004"/>
            <a:ext cx="1800200" cy="2132614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DSC094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0" r="17827"/>
          <a:stretch/>
        </p:blipFill>
        <p:spPr bwMode="auto">
          <a:xfrm rot="20961832">
            <a:off x="334140" y="4194605"/>
            <a:ext cx="1530473" cy="2235239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SC093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t="25700" r="3191"/>
          <a:stretch/>
        </p:blipFill>
        <p:spPr bwMode="auto">
          <a:xfrm>
            <a:off x="4348338" y="159663"/>
            <a:ext cx="1015749" cy="2124231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фото Макаровы\IMG_20180402_1000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22242" r="-1" b="10113"/>
          <a:stretch/>
        </p:blipFill>
        <p:spPr bwMode="auto">
          <a:xfrm>
            <a:off x="1927431" y="1885132"/>
            <a:ext cx="4029087" cy="2571768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Макаровы\Макаровы\DSC086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r="7113"/>
          <a:stretch/>
        </p:blipFill>
        <p:spPr bwMode="auto">
          <a:xfrm>
            <a:off x="1832774" y="4456900"/>
            <a:ext cx="2234018" cy="2101663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фото Макаровы\Новая папка\IMG_20180402_1546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6086" r="15353" b="5718"/>
          <a:stretch/>
        </p:blipFill>
        <p:spPr bwMode="auto">
          <a:xfrm rot="490367">
            <a:off x="7441709" y="232822"/>
            <a:ext cx="1373571" cy="1974978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фото Макаровы\Новая папка\IMG_20180402_15443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7" b="3646"/>
          <a:stretch/>
        </p:blipFill>
        <p:spPr bwMode="auto">
          <a:xfrm>
            <a:off x="7416119" y="2133498"/>
            <a:ext cx="1424749" cy="2143007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фото Макаровы\Новая папка\IMG_20180402_15442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3"/>
          <a:stretch/>
        </p:blipFill>
        <p:spPr bwMode="auto">
          <a:xfrm>
            <a:off x="5717621" y="2121928"/>
            <a:ext cx="1446667" cy="2166149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Макаровы\Макаровы\image-0-02-04-95d7eede6326effdff15ec8771bb243573750c904cdf8e951a2e31562993bb29-V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4" t="25930" r="17357"/>
          <a:stretch/>
        </p:blipFill>
        <p:spPr bwMode="auto">
          <a:xfrm rot="392883">
            <a:off x="2183437" y="321100"/>
            <a:ext cx="1922220" cy="174646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 Анатольевна\Desktop\Оксана\фотографии 508.JPG"/>
          <p:cNvPicPr>
            <a:picLocks noChangeAspect="1" noChangeArrowheads="1"/>
          </p:cNvPicPr>
          <p:nvPr/>
        </p:nvPicPr>
        <p:blipFill>
          <a:blip r:embed="rId12" cstate="print"/>
          <a:srcRect l="10965" r="26381"/>
          <a:stretch>
            <a:fillRect/>
          </a:stretch>
        </p:blipFill>
        <p:spPr bwMode="auto">
          <a:xfrm rot="20997810">
            <a:off x="363111" y="342128"/>
            <a:ext cx="1768853" cy="211738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11150" y="4276130"/>
            <a:ext cx="4898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Основатель династии Евгений Геннадьевич занимался спортом, особенно лыжным. Это передалось детям, внукам и правнукам. Внуки, работающие в рыбхозе, принимают участие в различных соревнованиях местного и районного масштаба. Семья Александра – постоянный участник и призер лыжни </a:t>
            </a:r>
            <a:r>
              <a:rPr lang="ru-RU" sz="1600" dirty="0" err="1" smtClean="0"/>
              <a:t>Г.А.Кулаковой</a:t>
            </a:r>
            <a:r>
              <a:rPr lang="ru-RU" sz="1600" dirty="0" smtClean="0"/>
              <a:t>. Александр и Оксана неоднократно принимали участие в республиканских сельских играх.</a:t>
            </a:r>
          </a:p>
          <a:p>
            <a:r>
              <a:rPr lang="ru-RU" sz="1600" dirty="0" smtClean="0"/>
              <a:t>Иван </a:t>
            </a:r>
            <a:r>
              <a:rPr lang="ru-RU" sz="1600" dirty="0"/>
              <a:t>е</a:t>
            </a:r>
            <a:r>
              <a:rPr lang="ru-RU" sz="1600" dirty="0" smtClean="0"/>
              <a:t>жегодно принимает участие </a:t>
            </a:r>
            <a:r>
              <a:rPr lang="ru-RU" sz="1600" dirty="0" smtClean="0"/>
              <a:t>в соревнованиях </a:t>
            </a:r>
            <a:r>
              <a:rPr lang="ru-RU" sz="1600" dirty="0" smtClean="0"/>
              <a:t>по стендовой стрельбе, занимая призовые места.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9039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 Анатольевна\Desktop\Оксана\фотографии 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32335">
            <a:off x="5705351" y="349162"/>
            <a:ext cx="3024890" cy="2268668"/>
          </a:xfrm>
          <a:prstGeom prst="snip2SameRect">
            <a:avLst/>
          </a:prstGeom>
          <a:noFill/>
          <a:ln w="38100">
            <a:solidFill>
              <a:schemeClr val="accent6"/>
            </a:solidFill>
          </a:ln>
        </p:spPr>
      </p:pic>
      <p:pic>
        <p:nvPicPr>
          <p:cNvPr id="4098" name="Picture 2" descr="D:\фото Макаровы\IMG_20180402_095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3139">
            <a:off x="408367" y="380507"/>
            <a:ext cx="3052301" cy="2289226"/>
          </a:xfrm>
          <a:prstGeom prst="snip2Same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099" name="Picture 3" descr="D:\фото Макаровы\IMG_20180402_095633.jpg"/>
          <p:cNvPicPr>
            <a:picLocks noChangeAspect="1" noChangeArrowheads="1"/>
          </p:cNvPicPr>
          <p:nvPr/>
        </p:nvPicPr>
        <p:blipFill rotWithShape="1">
          <a:blip r:embed="rId4" cstate="print"/>
          <a:srcRect l="21987" t="22084" r="12394"/>
          <a:stretch/>
        </p:blipFill>
        <p:spPr bwMode="auto">
          <a:xfrm>
            <a:off x="3837519" y="160943"/>
            <a:ext cx="1546412" cy="244827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  <p:pic>
        <p:nvPicPr>
          <p:cNvPr id="4100" name="Picture 4" descr="D:\фото Макаровы\IMG_20180402_095145.jpg"/>
          <p:cNvPicPr>
            <a:picLocks noChangeAspect="1" noChangeArrowheads="1"/>
          </p:cNvPicPr>
          <p:nvPr/>
        </p:nvPicPr>
        <p:blipFill rotWithShape="1">
          <a:blip r:embed="rId5" cstate="print"/>
          <a:srcRect l="6477" t="5757" b="7888"/>
          <a:stretch/>
        </p:blipFill>
        <p:spPr bwMode="auto">
          <a:xfrm rot="430813">
            <a:off x="335668" y="4383256"/>
            <a:ext cx="3039032" cy="210455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  <p:pic>
        <p:nvPicPr>
          <p:cNvPr id="2051" name="Picture 3" descr="D:\фото Макаровы\Макаровы\image-0-02-04-302caa59b54cf7133d1dfbc8bfe4da6a1e39689f554e2fab606a3f78eb772a9c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08611">
            <a:off x="5977234" y="4350062"/>
            <a:ext cx="2813952" cy="211046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51520" y="2941946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Отличительная черта династии Макаровых – трудолюбие. Поэтому дети всегда принимают участие в домашних делах, работают в огороде, на сенокосе. </a:t>
            </a:r>
            <a:endParaRPr lang="ru-RU" dirty="0"/>
          </a:p>
          <a:p>
            <a:pPr algn="just"/>
            <a:r>
              <a:rPr lang="ru-RU" dirty="0" smtClean="0"/>
              <a:t>В личных подсобных хозяйствах содержат домашний скот, кроликов и птицу. Все поколения занимаются пчеловодством. Мальчиков приобщают к охоте и рыбалке.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845" y="4725144"/>
            <a:ext cx="2877219" cy="193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609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313">
            <a:off x="521610" y="2075970"/>
            <a:ext cx="2102959" cy="280257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фото Макаровы\Макаровы\IMG_0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1" y="156706"/>
            <a:ext cx="2382974" cy="178723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 Макаровы\Макаровы\image-0-02-04-66e1ef9c6b986b2b4c8cf53515962ad89b9430652da6e86f48014500588f74bc-V.jpg"/>
          <p:cNvPicPr>
            <a:picLocks noChangeAspect="1" noChangeArrowheads="1"/>
          </p:cNvPicPr>
          <p:nvPr/>
        </p:nvPicPr>
        <p:blipFill>
          <a:blip r:embed="rId4" cstate="print"/>
          <a:srcRect t="5900" r="6918" b="4656"/>
          <a:stretch>
            <a:fillRect/>
          </a:stretch>
        </p:blipFill>
        <p:spPr bwMode="auto">
          <a:xfrm>
            <a:off x="3124726" y="280708"/>
            <a:ext cx="1794287" cy="22989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3077" name="Picture 5" descr="D:\фото Макаровы\Макаровы\image-0-02-04-b1ae552a86994dde3bc370974af70d7240888640e7809b28374e75c027071465-V.jpg"/>
          <p:cNvPicPr>
            <a:picLocks noChangeAspect="1" noChangeArrowheads="1"/>
          </p:cNvPicPr>
          <p:nvPr/>
        </p:nvPicPr>
        <p:blipFill>
          <a:blip r:embed="rId5" cstate="print"/>
          <a:srcRect l="7687" t="15336" r="7759" b="9505"/>
          <a:stretch>
            <a:fillRect/>
          </a:stretch>
        </p:blipFill>
        <p:spPr bwMode="auto">
          <a:xfrm rot="20830538">
            <a:off x="2973502" y="2564137"/>
            <a:ext cx="2455557" cy="16370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027" name="Picture 3" descr="C:\Users\User\Desktop\фото Макаровы\IMG_20180402_0954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19562" r="14711" b="6459"/>
          <a:stretch/>
        </p:blipFill>
        <p:spPr bwMode="auto">
          <a:xfrm>
            <a:off x="108018" y="4792577"/>
            <a:ext cx="2656559" cy="188635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 Анатольевна\Desktop\Оксана\IMG_0953.jpg"/>
          <p:cNvPicPr>
            <a:picLocks noChangeAspect="1" noChangeArrowheads="1"/>
          </p:cNvPicPr>
          <p:nvPr/>
        </p:nvPicPr>
        <p:blipFill rotWithShape="1">
          <a:blip r:embed="rId7" cstate="print"/>
          <a:srcRect l="-5027" t="29621" r="3838" b="-385"/>
          <a:stretch/>
        </p:blipFill>
        <p:spPr bwMode="auto">
          <a:xfrm rot="525540">
            <a:off x="5291181" y="2661434"/>
            <a:ext cx="3694861" cy="19381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3075" name="Picture 3" descr="D:\фото Макаровы\Макаровы\image-0-02-04-0790d42bed7c1f822109d9d0efd6201a6969106d6e4b0485f054b2ff155f9979-V.jpg"/>
          <p:cNvPicPr>
            <a:picLocks noChangeAspect="1" noChangeArrowheads="1"/>
          </p:cNvPicPr>
          <p:nvPr/>
        </p:nvPicPr>
        <p:blipFill>
          <a:blip r:embed="rId8"/>
          <a:srcRect l="10811" r="5405"/>
          <a:stretch>
            <a:fillRect/>
          </a:stretch>
        </p:blipFill>
        <p:spPr bwMode="auto">
          <a:xfrm>
            <a:off x="5917814" y="4636942"/>
            <a:ext cx="3045767" cy="20419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580113" y="280708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Все Макаровы занимаются декоративно – прикладным искусством. Мужчины плетут корзины из ивовой лозы, женщины и дети – из бумажных трубочек. Освоена техника валяния из шерсти.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36739" y="4636942"/>
            <a:ext cx="30810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Имея приусадебные участки, заготавливают консервированные овощи, ягоды, грибы. За </a:t>
            </a:r>
            <a:r>
              <a:rPr lang="ru-RU" smtClean="0"/>
              <a:t>грибами ездят семьями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Любят экспериментировать </a:t>
            </a:r>
          </a:p>
          <a:p>
            <a:r>
              <a:rPr lang="ru-RU" dirty="0" smtClean="0"/>
              <a:t>с рецептами новых блюд.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365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Макаровы\IMG_20180402_0956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16707" r="6123"/>
          <a:stretch/>
        </p:blipFill>
        <p:spPr bwMode="auto">
          <a:xfrm>
            <a:off x="126405" y="151826"/>
            <a:ext cx="2762323" cy="210661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 Макаровы\IMG_20180402_0957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2" t="10440" r="7982" b="13795"/>
          <a:stretch/>
        </p:blipFill>
        <p:spPr bwMode="auto">
          <a:xfrm>
            <a:off x="6175865" y="165595"/>
            <a:ext cx="2852841" cy="196150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 Макаровы\IMG_20180402_0957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8629" r="9871"/>
          <a:stretch/>
        </p:blipFill>
        <p:spPr bwMode="auto">
          <a:xfrm>
            <a:off x="141828" y="4276513"/>
            <a:ext cx="2789411" cy="249022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о Макаровы\IMG_20180402_0958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t="6952" b="10399"/>
          <a:stretch/>
        </p:blipFill>
        <p:spPr bwMode="auto">
          <a:xfrm>
            <a:off x="126405" y="2127104"/>
            <a:ext cx="2791901" cy="214940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фото Макаровы\IMG_20180402_0958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1" t="19949" r="7813" b="4631"/>
          <a:stretch/>
        </p:blipFill>
        <p:spPr bwMode="auto">
          <a:xfrm>
            <a:off x="6175865" y="4393819"/>
            <a:ext cx="2855018" cy="231648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 Анатольевна\Desktop\Оксана\IMG_4127.JPG"/>
          <p:cNvPicPr>
            <a:picLocks noChangeAspect="1" noChangeArrowheads="1"/>
          </p:cNvPicPr>
          <p:nvPr/>
        </p:nvPicPr>
        <p:blipFill rotWithShape="1">
          <a:blip r:embed="rId7" cstate="print"/>
          <a:srcRect b="19715"/>
          <a:stretch/>
        </p:blipFill>
        <p:spPr bwMode="auto">
          <a:xfrm>
            <a:off x="2918306" y="165595"/>
            <a:ext cx="3257559" cy="196150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4099" name="Picture 3" descr="C:\Users\Елена Анатольевна\Desktop\Оксана\IMG_41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2187" y="4338325"/>
            <a:ext cx="3190042" cy="239253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4100" name="Picture 4" descr="C:\Users\Елена Анатольевна\Desktop\Оксана\IMG_4123.JPG"/>
          <p:cNvPicPr>
            <a:picLocks noChangeAspect="1" noChangeArrowheads="1"/>
          </p:cNvPicPr>
          <p:nvPr/>
        </p:nvPicPr>
        <p:blipFill>
          <a:blip r:embed="rId9" cstate="print"/>
          <a:srcRect l="17218" t="16285"/>
          <a:stretch>
            <a:fillRect/>
          </a:stretch>
        </p:blipFill>
        <p:spPr bwMode="auto">
          <a:xfrm>
            <a:off x="6175865" y="2181951"/>
            <a:ext cx="2840216" cy="21541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131841" y="2258442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Все женщины увлекаются </a:t>
            </a:r>
          </a:p>
          <a:p>
            <a:pPr algn="just"/>
            <a:r>
              <a:rPr lang="ru-RU" dirty="0" smtClean="0"/>
              <a:t>разведением комнатных и </a:t>
            </a:r>
          </a:p>
          <a:p>
            <a:pPr algn="just"/>
            <a:r>
              <a:rPr lang="ru-RU" dirty="0" smtClean="0"/>
              <a:t>садовых цветов. </a:t>
            </a:r>
          </a:p>
          <a:p>
            <a:pPr algn="just"/>
            <a:r>
              <a:rPr lang="ru-RU" dirty="0" smtClean="0"/>
              <a:t>На личных подсобных участках имеют </a:t>
            </a:r>
            <a:r>
              <a:rPr lang="ru-RU" dirty="0" err="1" smtClean="0"/>
              <a:t>плодово</a:t>
            </a:r>
            <a:r>
              <a:rPr lang="ru-RU" dirty="0" smtClean="0"/>
              <a:t> – ягодные насаждения, выращивают овощи.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970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о Макаровы\Макаровы\image-0-02-04-f582e52e6271e6d123c7888cd3111c58f696242c95d5088a941b11b5a9ffd2ea-V.jpg"/>
          <p:cNvPicPr>
            <a:picLocks noChangeAspect="1" noChangeArrowheads="1"/>
          </p:cNvPicPr>
          <p:nvPr/>
        </p:nvPicPr>
        <p:blipFill>
          <a:blip r:embed="rId2" cstate="print"/>
          <a:srcRect t="5123" b="9035"/>
          <a:stretch>
            <a:fillRect/>
          </a:stretch>
        </p:blipFill>
        <p:spPr bwMode="auto">
          <a:xfrm>
            <a:off x="7538726" y="4509120"/>
            <a:ext cx="1459294" cy="2230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8195" name="Picture 3" descr="D:\фото Макаровы\Макаровы\image-0-02-04-f8da09660a4d2e135ac115333951a8b5f5de3beec3a1e9acca3ea0d26ed9d6b4-V.jpg"/>
          <p:cNvPicPr>
            <a:picLocks noChangeAspect="1" noChangeArrowheads="1"/>
          </p:cNvPicPr>
          <p:nvPr/>
        </p:nvPicPr>
        <p:blipFill>
          <a:blip r:embed="rId3"/>
          <a:srcRect l="11418" t="5082" r="12226"/>
          <a:stretch>
            <a:fillRect/>
          </a:stretch>
        </p:blipFill>
        <p:spPr bwMode="auto">
          <a:xfrm>
            <a:off x="241305" y="5113734"/>
            <a:ext cx="2344718" cy="16372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8196" name="Picture 4" descr="D:\фото Макаровы\Макаровы\image-0-02-04-e7a66127367a4d23204ac3179cfd213f5b292ea7b27f9b0ff03e2ed7877b5ad2-V.jpg"/>
          <p:cNvPicPr>
            <a:picLocks noChangeAspect="1" noChangeArrowheads="1"/>
          </p:cNvPicPr>
          <p:nvPr/>
        </p:nvPicPr>
        <p:blipFill>
          <a:blip r:embed="rId4" cstate="print"/>
          <a:srcRect l="3320" r="4101"/>
          <a:stretch>
            <a:fillRect/>
          </a:stretch>
        </p:blipFill>
        <p:spPr bwMode="auto">
          <a:xfrm>
            <a:off x="268339" y="119235"/>
            <a:ext cx="3006748" cy="18243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8197" name="Picture 5" descr="D:\фото Макаровы\Макаровы\image-0-02-04-b2be9d4be04904cfa0f7e5d17d206574a88faece58f76bc06d7f854b25106578-V.jpg"/>
          <p:cNvPicPr>
            <a:picLocks noChangeAspect="1" noChangeArrowheads="1"/>
          </p:cNvPicPr>
          <p:nvPr/>
        </p:nvPicPr>
        <p:blipFill>
          <a:blip r:embed="rId5" cstate="print"/>
          <a:srcRect t="4915" b="11523"/>
          <a:stretch>
            <a:fillRect/>
          </a:stretch>
        </p:blipFill>
        <p:spPr bwMode="auto">
          <a:xfrm rot="816223">
            <a:off x="7472347" y="299098"/>
            <a:ext cx="1319140" cy="19623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8198" name="Picture 6" descr="D:\фото Макаровы\Новая папка\IMG_20180402_1543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31910"/>
            <a:ext cx="2432445" cy="18243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8200" name="Picture 8" descr="D:\фото Макаровы\Новая папка\IMG_20180402_154505.jpg"/>
          <p:cNvPicPr>
            <a:picLocks noChangeAspect="1" noChangeArrowheads="1"/>
          </p:cNvPicPr>
          <p:nvPr/>
        </p:nvPicPr>
        <p:blipFill>
          <a:blip r:embed="rId7" cstate="print"/>
          <a:srcRect l="10000" t="7500" r="10000" b="5000"/>
          <a:stretch>
            <a:fillRect/>
          </a:stretch>
        </p:blipFill>
        <p:spPr bwMode="auto">
          <a:xfrm>
            <a:off x="5924325" y="2150527"/>
            <a:ext cx="1467498" cy="2140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8201" name="Picture 9" descr="D:\фото Макаровы\Новая папка\IMG_20180402_154523.jpg"/>
          <p:cNvPicPr>
            <a:picLocks noChangeAspect="1" noChangeArrowheads="1"/>
          </p:cNvPicPr>
          <p:nvPr/>
        </p:nvPicPr>
        <p:blipFill>
          <a:blip r:embed="rId8" cstate="print"/>
          <a:srcRect l="7536" t="3917" r="4544"/>
          <a:stretch>
            <a:fillRect/>
          </a:stretch>
        </p:blipFill>
        <p:spPr bwMode="auto">
          <a:xfrm>
            <a:off x="7563604" y="2142739"/>
            <a:ext cx="1440160" cy="20985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8202" name="Picture 10" descr="D:\фото Макаровы\Новая папка\IMG_20180402_154346.jpg"/>
          <p:cNvPicPr>
            <a:picLocks noChangeAspect="1" noChangeArrowheads="1"/>
          </p:cNvPicPr>
          <p:nvPr/>
        </p:nvPicPr>
        <p:blipFill>
          <a:blip r:embed="rId9" cstate="print"/>
          <a:srcRect l="8297" r="12049" b="7900"/>
          <a:stretch>
            <a:fillRect/>
          </a:stretch>
        </p:blipFill>
        <p:spPr bwMode="auto">
          <a:xfrm rot="805919">
            <a:off x="6123176" y="169650"/>
            <a:ext cx="1259670" cy="194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8203" name="Picture 11" descr="D:\фото Макаровы\Новая папка\IMG_20180402_1431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996704">
            <a:off x="433876" y="1747902"/>
            <a:ext cx="1545636" cy="20608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8204" name="Picture 12" descr="D:\фото Макаровы\Новая папка\IMG_20180402_143056.jpg"/>
          <p:cNvPicPr>
            <a:picLocks noChangeAspect="1" noChangeArrowheads="1"/>
          </p:cNvPicPr>
          <p:nvPr/>
        </p:nvPicPr>
        <p:blipFill>
          <a:blip r:embed="rId11" cstate="print"/>
          <a:srcRect t="1698" r="13949" b="4891"/>
          <a:stretch>
            <a:fillRect/>
          </a:stretch>
        </p:blipFill>
        <p:spPr bwMode="auto">
          <a:xfrm rot="20949702">
            <a:off x="2332501" y="1843687"/>
            <a:ext cx="1454485" cy="2105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8205" name="Picture 13" descr="D:\фото Макаровы\Новая папка\IMG_20180402_143030.jpg"/>
          <p:cNvPicPr>
            <a:picLocks noChangeAspect="1" noChangeArrowheads="1"/>
          </p:cNvPicPr>
          <p:nvPr/>
        </p:nvPicPr>
        <p:blipFill>
          <a:blip r:embed="rId12" cstate="print"/>
          <a:srcRect l="4332" t="6383" r="4715" b="9730"/>
          <a:stretch>
            <a:fillRect/>
          </a:stretch>
        </p:blipFill>
        <p:spPr bwMode="auto">
          <a:xfrm>
            <a:off x="241305" y="3531619"/>
            <a:ext cx="2051767" cy="1419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5122" name="Picture 2" descr="C:\Users\Елена Анатольевна\Desktop\Макаровы\image-0-02-04-d831a45e07f412676b039f3af873ad4e88bc9a55b92292a12db84577a3d2e9da-V.jpg"/>
          <p:cNvPicPr>
            <a:picLocks noChangeAspect="1" noChangeArrowheads="1"/>
          </p:cNvPicPr>
          <p:nvPr/>
        </p:nvPicPr>
        <p:blipFill>
          <a:blip r:embed="rId13"/>
          <a:srcRect l="49425" t="31074" r="11495" b="41172"/>
          <a:stretch>
            <a:fillRect/>
          </a:stretch>
        </p:blipFill>
        <p:spPr bwMode="auto">
          <a:xfrm>
            <a:off x="3721405" y="2000698"/>
            <a:ext cx="1983378" cy="25084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773525" y="4540636"/>
            <a:ext cx="46182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Как и основатель династии, все Макаровы, </a:t>
            </a:r>
            <a:r>
              <a:rPr lang="ru-RU" dirty="0" smtClean="0"/>
              <a:t>имеют награды разных уровней. Старший представитель Сергей Евгеньевич награжден золотой и бронзовой медалями Главного комитета ВДНХ, является лауреатом Государственной премии УР. В 2013 году ему присвоено почетное звание «Заслуженный работник сельского хозяйства УР».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 Макаровы\image-0-02-04-70e01b393afd119d7cf1e8bf18318916431e3b30e683287de2742c3b864fc20c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7" t="18724" r="7593" b="11725"/>
          <a:stretch/>
        </p:blipFill>
        <p:spPr bwMode="auto">
          <a:xfrm>
            <a:off x="1972089" y="116632"/>
            <a:ext cx="1708091" cy="257479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Макаровы\image-0-02-04-c4a5ad921518fa546b8023bee16973845f72b4670cb0bdd9f85e52342142c213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1"/>
          <a:stretch/>
        </p:blipFill>
        <p:spPr bwMode="auto">
          <a:xfrm>
            <a:off x="3707176" y="620685"/>
            <a:ext cx="1778689" cy="254204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 Макаровы\Новая папка\IMG_20180402_1412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6" t="13013" r="30800" b="3525"/>
          <a:stretch/>
        </p:blipFill>
        <p:spPr bwMode="auto">
          <a:xfrm rot="21141552">
            <a:off x="289925" y="836713"/>
            <a:ext cx="1812438" cy="256471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 Макаровы\Новая папка\IMG_20180402_1405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28250" b="4606"/>
          <a:stretch/>
        </p:blipFill>
        <p:spPr bwMode="auto">
          <a:xfrm>
            <a:off x="6660232" y="3818370"/>
            <a:ext cx="2250200" cy="288263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о Макаровы\Макаровы\image-0-02-04-a717f4571d50db43137ee8304d94c669e1cb0d202ebd66a741dd762f41039b72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t="4253" r="53136" b="54068"/>
          <a:stretch/>
        </p:blipFill>
        <p:spPr bwMode="auto">
          <a:xfrm>
            <a:off x="179512" y="3829659"/>
            <a:ext cx="2315910" cy="286005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1"/>
          <a:stretch/>
        </p:blipFill>
        <p:spPr bwMode="auto">
          <a:xfrm>
            <a:off x="5518910" y="134496"/>
            <a:ext cx="1789988" cy="253906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фото Макаровы\Новая папка\IMG_20180402_1411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2" t="28182" r="26043" b="9462"/>
          <a:stretch/>
        </p:blipFill>
        <p:spPr bwMode="auto">
          <a:xfrm rot="470868">
            <a:off x="7109126" y="826430"/>
            <a:ext cx="1768294" cy="254204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7327" y="3463294"/>
            <a:ext cx="38884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настоящее время в СГУП «Рыбхоз «Пихтовка» трудятся 7 человек из династии Макаровых: сыновья Сергей и Евгений, внуки Иван, Геннадий, Евгений и Александр с женой Оксаной. </a:t>
            </a:r>
            <a:endParaRPr lang="ru-RU" dirty="0" smtClean="0"/>
          </a:p>
          <a:p>
            <a:r>
              <a:rPr lang="ru-RU" dirty="0" smtClean="0"/>
              <a:t>Каждый их них вносит свой вклад в развитие хозяйства и села. Продолжая традиции отца и деда, добиваются высоких результатов в трудовой деятельности.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16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67687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Основатель трудовой династии семьи Макаровых – Макаров Евгений Геннадьевич. Жена – Галина Георгиевна. </a:t>
            </a:r>
          </a:p>
          <a:p>
            <a:pPr algn="just"/>
            <a:r>
              <a:rPr lang="ru-RU" sz="1600" dirty="0" smtClean="0"/>
              <a:t>В 1969 году началось строительство рыбоводного хозяйства «Пихтовка». Макаров Е.Г. Начинает это строительство в должности мастера по строительству. В феврале 1970 года назначается директором рыбоводного хозяйства совхоза «Пихтовка». Общий стаж работы в рыбхозе </a:t>
            </a:r>
            <a:r>
              <a:rPr lang="ru-RU" sz="1600" dirty="0" smtClean="0"/>
              <a:t>– более 15 лет, </a:t>
            </a:r>
            <a:r>
              <a:rPr lang="ru-RU" sz="1600" dirty="0" smtClean="0"/>
              <a:t>в должности директора </a:t>
            </a:r>
            <a:r>
              <a:rPr lang="ru-RU" sz="1600" dirty="0" smtClean="0"/>
              <a:t>–</a:t>
            </a:r>
            <a:r>
              <a:rPr lang="en-US" sz="1600" dirty="0" smtClean="0"/>
              <a:t> </a:t>
            </a:r>
            <a:r>
              <a:rPr lang="ru-RU" sz="1600" dirty="0" smtClean="0"/>
              <a:t>более 14 лет.  </a:t>
            </a:r>
            <a:r>
              <a:rPr lang="ru-RU" sz="1600" dirty="0"/>
              <a:t>М</a:t>
            </a:r>
            <a:r>
              <a:rPr lang="ru-RU" sz="1600" dirty="0" smtClean="0"/>
              <a:t>ноголетний и добросовестный труд Евгения Геннадьевича отмечен множеством республиканских и районных грамот. В 1982 году за достигнутые успехи в развитии народного хозяйства СССР награжден серебряной медалью главным комитетом ВДНХ СССР. За выдающиеся заслуги перед районом решением районного Совета </a:t>
            </a:r>
            <a:r>
              <a:rPr lang="ru-RU" sz="1600" dirty="0" smtClean="0"/>
              <a:t>от 19.10.1995 </a:t>
            </a:r>
            <a:r>
              <a:rPr lang="ru-RU" sz="1600" dirty="0" smtClean="0"/>
              <a:t>№ 56 присвоено </a:t>
            </a:r>
            <a:r>
              <a:rPr lang="ru-RU" sz="1600" dirty="0" smtClean="0"/>
              <a:t>звание Почетный </a:t>
            </a:r>
            <a:r>
              <a:rPr lang="ru-RU" sz="1600" dirty="0" smtClean="0"/>
              <a:t>гражданин. В 1996 году </a:t>
            </a:r>
            <a:r>
              <a:rPr lang="ru-RU" sz="1600" dirty="0" smtClean="0"/>
              <a:t>Макарову </a:t>
            </a:r>
            <a:r>
              <a:rPr lang="ru-RU" sz="1600" dirty="0" smtClean="0"/>
              <a:t>Е.Г.  Присвоено звание «Заслуженный работник </a:t>
            </a:r>
            <a:r>
              <a:rPr lang="ru-RU" sz="1600" dirty="0" smtClean="0"/>
              <a:t>сельского  </a:t>
            </a:r>
            <a:r>
              <a:rPr lang="ru-RU" sz="1600" dirty="0" smtClean="0"/>
              <a:t>хозяйства </a:t>
            </a:r>
            <a:r>
              <a:rPr lang="ru-RU" sz="1600" dirty="0" smtClean="0"/>
              <a:t>УР».</a:t>
            </a:r>
            <a:endParaRPr lang="ru-RU" sz="1600" dirty="0" smtClean="0"/>
          </a:p>
        </p:txBody>
      </p:sp>
      <p:pic>
        <p:nvPicPr>
          <p:cNvPr id="1026" name="Picture 2" descr="C:\Users\User\Desktop\фото Макаровы\IMG_20180402_1002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8" t="16297" r="20051" b="10590"/>
          <a:stretch/>
        </p:blipFill>
        <p:spPr bwMode="auto">
          <a:xfrm>
            <a:off x="7237985" y="267854"/>
            <a:ext cx="1783028" cy="266752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фото Макаровы\IMG_20180402_102223.jpg"/>
          <p:cNvPicPr>
            <a:picLocks noChangeAspect="1" noChangeArrowheads="1"/>
          </p:cNvPicPr>
          <p:nvPr/>
        </p:nvPicPr>
        <p:blipFill>
          <a:blip r:embed="rId4" cstate="print"/>
          <a:srcRect l="4110" t="9132" r="28584" b="8675"/>
          <a:stretch>
            <a:fillRect/>
          </a:stretch>
        </p:blipFill>
        <p:spPr bwMode="auto">
          <a:xfrm>
            <a:off x="6821359" y="4725144"/>
            <a:ext cx="2199654" cy="2014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3" name="Picture 2" descr="C:\Users\User\Desktop\Мои документы\фото-накопитель\ПИХТОВКА\Макаров Ег.Пихтовка\2014-04-07\Scan10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 b="3189"/>
          <a:stretch/>
        </p:blipFill>
        <p:spPr bwMode="auto">
          <a:xfrm>
            <a:off x="311980" y="3793395"/>
            <a:ext cx="1811747" cy="116054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ои документы\фото-накопитель\ПИХТОВКА\Макаров Ег.Пихтовка\2014-04-07\Scan100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b="5461"/>
          <a:stretch/>
        </p:blipFill>
        <p:spPr bwMode="auto">
          <a:xfrm>
            <a:off x="2123726" y="3768887"/>
            <a:ext cx="1800202" cy="11850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Мои документы\фото-накопитель\ПИХТОВКА\Макаров Ег.Пихтовка\2014-04-07\Scan100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" r="1909"/>
          <a:stretch/>
        </p:blipFill>
        <p:spPr bwMode="auto">
          <a:xfrm>
            <a:off x="709123" y="5142976"/>
            <a:ext cx="2314704" cy="159676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Мои документы\фото-накопитель\ПИХТОВКА\Макаров Ег.Пихтовка\2014-04-07\Scan1001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t="4290" b="4264"/>
          <a:stretch/>
        </p:blipFill>
        <p:spPr bwMode="auto">
          <a:xfrm>
            <a:off x="5558267" y="3441150"/>
            <a:ext cx="3359435" cy="106628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Мои документы\фото-накопитель\ПИХТОВКА\Макаров Ег.Пихтовка\2014-04-07\Scan1004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2041" r="3162" b="6775"/>
          <a:stretch/>
        </p:blipFill>
        <p:spPr bwMode="auto">
          <a:xfrm>
            <a:off x="5076056" y="4708536"/>
            <a:ext cx="1517635" cy="202149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Мои документы\фото-накопитель\ПИХТОВКА\Макаров Ег.Пихтовка\2014-04-07\Scan1005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6" b="8294"/>
          <a:stretch/>
        </p:blipFill>
        <p:spPr bwMode="auto">
          <a:xfrm>
            <a:off x="3443398" y="4734769"/>
            <a:ext cx="1505892" cy="201949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190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t="36961"/>
          <a:stretch/>
        </p:blipFill>
        <p:spPr bwMode="auto">
          <a:xfrm>
            <a:off x="207694" y="1522322"/>
            <a:ext cx="4312063" cy="226494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фото Макаровы\IMG_20180402_095919.jpg"/>
          <p:cNvPicPr>
            <a:picLocks noChangeAspect="1" noChangeArrowheads="1"/>
          </p:cNvPicPr>
          <p:nvPr/>
        </p:nvPicPr>
        <p:blipFill rotWithShape="1">
          <a:blip r:embed="rId3" cstate="print"/>
          <a:srcRect l="6881" t="13151"/>
          <a:stretch/>
        </p:blipFill>
        <p:spPr bwMode="auto">
          <a:xfrm rot="21047956">
            <a:off x="469540" y="3561367"/>
            <a:ext cx="4105262" cy="287165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3075" name="Picture 3" descr="D:\фото Макаровы\IMG_20180402_100032.jpg"/>
          <p:cNvPicPr>
            <a:picLocks noChangeAspect="1" noChangeArrowheads="1"/>
          </p:cNvPicPr>
          <p:nvPr/>
        </p:nvPicPr>
        <p:blipFill>
          <a:blip r:embed="rId4" cstate="print"/>
          <a:srcRect l="5441" t="16322"/>
          <a:stretch>
            <a:fillRect/>
          </a:stretch>
        </p:blipFill>
        <p:spPr bwMode="auto">
          <a:xfrm>
            <a:off x="4714019" y="3787270"/>
            <a:ext cx="4281676" cy="284172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3" name="Picture 3" descr="D:\фото Макаровы\Оксана\Изображение 0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6" b="15586"/>
          <a:stretch/>
        </p:blipFill>
        <p:spPr bwMode="auto">
          <a:xfrm>
            <a:off x="4716016" y="188640"/>
            <a:ext cx="4279679" cy="226494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693" y="188640"/>
            <a:ext cx="4312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Семья Макаровых – многодетная семья. Супруги воспитали трех </a:t>
            </a:r>
            <a:r>
              <a:rPr lang="ru-RU" dirty="0" smtClean="0"/>
              <a:t>детей </a:t>
            </a:r>
            <a:r>
              <a:rPr lang="ru-RU" dirty="0"/>
              <a:t>– Сергея, Юрия и Надежду</a:t>
            </a:r>
            <a:r>
              <a:rPr lang="ru-RU" dirty="0" smtClean="0"/>
              <a:t>. Их семьи также многодетные.</a:t>
            </a:r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39304" y="2675396"/>
            <a:ext cx="4283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 Евгения Геннадьевича и Галины Георгиевны многочисленное потомство - 11 внуков и 18 правнуков.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7383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63" y="138797"/>
            <a:ext cx="1497823" cy="2670794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фото Макаровы\Новая папка\IMG_20180402_142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95" y="146524"/>
            <a:ext cx="2658037" cy="19935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146" name="Picture 2" descr="D:\фото Макаровы\Новая папка\IMG_20180402_1439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6083" b="12843"/>
          <a:stretch/>
        </p:blipFill>
        <p:spPr bwMode="auto">
          <a:xfrm>
            <a:off x="2357924" y="1734048"/>
            <a:ext cx="3695088" cy="2612462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Макаровы\Новая папка\IMG_20180402_142907.jpg"/>
          <p:cNvPicPr>
            <a:picLocks noChangeAspect="1" noChangeArrowheads="1"/>
          </p:cNvPicPr>
          <p:nvPr/>
        </p:nvPicPr>
        <p:blipFill rotWithShape="1">
          <a:blip r:embed="rId5" cstate="print"/>
          <a:srcRect b="4599"/>
          <a:stretch/>
        </p:blipFill>
        <p:spPr bwMode="auto">
          <a:xfrm>
            <a:off x="5198821" y="4032774"/>
            <a:ext cx="3772932" cy="2699554"/>
          </a:xfrm>
          <a:prstGeom prst="snip2Same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1028" name="Picture 4" descr="D:\фото Макаровы\Новая папка\IMG_20180402_142947.jpg"/>
          <p:cNvPicPr>
            <a:picLocks noChangeAspect="1" noChangeArrowheads="1"/>
          </p:cNvPicPr>
          <p:nvPr/>
        </p:nvPicPr>
        <p:blipFill rotWithShape="1">
          <a:blip r:embed="rId6" cstate="print"/>
          <a:srcRect t="18982"/>
          <a:stretch/>
        </p:blipFill>
        <p:spPr bwMode="auto">
          <a:xfrm>
            <a:off x="186664" y="4077072"/>
            <a:ext cx="4369838" cy="2655256"/>
          </a:xfrm>
          <a:prstGeom prst="snip2Same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763688" y="4594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 семье старшего сына Сергея 5 детей – Ольга, Павел, Михаил, Евгений, Мария. Жена Алевтина Александровна работала  </a:t>
            </a:r>
            <a:r>
              <a:rPr lang="ru-RU" dirty="0" smtClean="0"/>
              <a:t>24 года в </a:t>
            </a:r>
            <a:r>
              <a:rPr lang="ru-RU" dirty="0" smtClean="0"/>
              <a:t>рыбхозе лаборантом  и бригадиром на очистных в </a:t>
            </a:r>
            <a:r>
              <a:rPr lang="ru-RU" dirty="0" smtClean="0"/>
              <a:t>рыбхозе, </a:t>
            </a:r>
            <a:r>
              <a:rPr lang="ru-RU" dirty="0" smtClean="0"/>
              <a:t>награждена знаком отличия «Материнская слава».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66621" y="2276076"/>
            <a:ext cx="3077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рыбхозе работают Сергей Евгеньевич ( стаж - 40 лет) и сын Евгений (с 2009 года). Стаж работы в рыбхозе сына Михаила </a:t>
            </a:r>
            <a:r>
              <a:rPr lang="ru-RU" dirty="0" smtClean="0"/>
              <a:t>– более 3 лет.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2869182"/>
            <a:ext cx="2444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Сергея Евгеньевича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Алевтины Александровны</a:t>
            </a:r>
          </a:p>
          <a:p>
            <a:r>
              <a:rPr lang="ru-RU" dirty="0" smtClean="0"/>
              <a:t>семеро </a:t>
            </a:r>
            <a:r>
              <a:rPr lang="ru-RU" dirty="0"/>
              <a:t>внуков.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4158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фото Макаровы\Макаровы\1343_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208" y="183817"/>
            <a:ext cx="3954744" cy="263304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" name="Picture 2" descr="C:\Users\User\Desktop\фото Макаровы\Макаровы\image-0-02-04-a74ed7eac5d9e3d888bfe1d656924d660ac51f06f17f6d8a2a1d30836c300c7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931">
            <a:off x="4852029" y="465667"/>
            <a:ext cx="3846650" cy="216374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фото Макаровы\Оксана\IMG_20161123_2040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" r="11307"/>
          <a:stretch/>
        </p:blipFill>
        <p:spPr bwMode="auto">
          <a:xfrm>
            <a:off x="3131840" y="4677007"/>
            <a:ext cx="2933476" cy="204388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 Анатольевна\Desktop\Макаровы\image-0-02-04-5ad743a8f0c9b4f699da4699246e6f3b80ceb9ad4992a1535f1066ad7e286728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919" y="2060848"/>
            <a:ext cx="5143203" cy="288903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099" name="Picture 3" descr="D:\фото Макаровы\Оксана\IMG_20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7" b="31859"/>
          <a:stretch/>
        </p:blipFill>
        <p:spPr bwMode="auto">
          <a:xfrm>
            <a:off x="6204656" y="4941167"/>
            <a:ext cx="2790467" cy="177415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660" y="2895684"/>
            <a:ext cx="39034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Юрий Евгеньевич и Любовь Алексеевна воспитали трех</a:t>
            </a:r>
          </a:p>
          <a:p>
            <a:r>
              <a:rPr lang="ru-RU" dirty="0" smtClean="0"/>
              <a:t>детей: Александра, Геннадия, Анну. Имеют пятеро внуков.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В рыбхозе работают: </a:t>
            </a:r>
            <a:r>
              <a:rPr lang="ru-RU" dirty="0"/>
              <a:t>с 1976 года </a:t>
            </a:r>
            <a:r>
              <a:rPr lang="ru-RU" dirty="0" smtClean="0"/>
              <a:t>Юрий Евгеньевич, с 2002 года сын Александр, с 2009 года </a:t>
            </a:r>
            <a:endParaRPr lang="ru-RU" dirty="0" smtClean="0"/>
          </a:p>
          <a:p>
            <a:r>
              <a:rPr lang="ru-RU" dirty="0" smtClean="0"/>
              <a:t>сноха Оксана</a:t>
            </a:r>
            <a:r>
              <a:rPr lang="ru-RU" dirty="0" smtClean="0"/>
              <a:t>,  в течение 11 </a:t>
            </a:r>
            <a:endParaRPr lang="ru-RU" dirty="0" smtClean="0"/>
          </a:p>
          <a:p>
            <a:r>
              <a:rPr lang="ru-RU" dirty="0" smtClean="0"/>
              <a:t>лет сын </a:t>
            </a:r>
            <a:r>
              <a:rPr lang="ru-RU" dirty="0" smtClean="0"/>
              <a:t>Геннадий.</a:t>
            </a:r>
          </a:p>
          <a:p>
            <a:r>
              <a:rPr lang="ru-RU" dirty="0" smtClean="0"/>
              <a:t>Жена </a:t>
            </a:r>
            <a:r>
              <a:rPr lang="ru-RU" dirty="0"/>
              <a:t>Любовь Алексеевна </a:t>
            </a:r>
            <a:endParaRPr lang="ru-RU" dirty="0" smtClean="0"/>
          </a:p>
          <a:p>
            <a:r>
              <a:rPr lang="ru-RU" dirty="0" smtClean="0"/>
              <a:t>работала </a:t>
            </a:r>
            <a:r>
              <a:rPr lang="ru-RU" dirty="0"/>
              <a:t>в </a:t>
            </a:r>
            <a:r>
              <a:rPr lang="ru-RU" dirty="0" smtClean="0"/>
              <a:t>детском </a:t>
            </a:r>
          </a:p>
          <a:p>
            <a:r>
              <a:rPr lang="ru-RU" dirty="0" smtClean="0"/>
              <a:t>комбинате </a:t>
            </a:r>
            <a:r>
              <a:rPr lang="ru-RU" dirty="0"/>
              <a:t>и </a:t>
            </a:r>
            <a:r>
              <a:rPr lang="ru-RU" dirty="0" smtClean="0"/>
              <a:t>председателем профсоюза 11 лет. 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фото Макаровы\Макаровы\IMG_20160901_124256 — копия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40" y="208603"/>
            <a:ext cx="3960440" cy="2224692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7058"/>
            <a:ext cx="3786182" cy="241187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фото Макаровы\Макаровы\DSC_1610.JPG"/>
          <p:cNvPicPr>
            <a:picLocks noChangeAspect="1" noChangeArrowheads="1"/>
          </p:cNvPicPr>
          <p:nvPr/>
        </p:nvPicPr>
        <p:blipFill rotWithShape="1">
          <a:blip r:embed="rId4" cstate="print"/>
          <a:srcRect r="10677"/>
          <a:stretch/>
        </p:blipFill>
        <p:spPr bwMode="auto">
          <a:xfrm>
            <a:off x="2814633" y="2193288"/>
            <a:ext cx="3456384" cy="25803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5124" name="Picture 4" descr="D:\фото Макаровы\Оксана\IMG_20160912_1841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 b="20533"/>
          <a:stretch/>
        </p:blipFill>
        <p:spPr bwMode="auto">
          <a:xfrm rot="467426">
            <a:off x="6329028" y="3173296"/>
            <a:ext cx="2455792" cy="3200685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фото Макаровы\Оксана\IMG_20170212_1251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17235" b="16063"/>
          <a:stretch/>
        </p:blipFill>
        <p:spPr bwMode="auto">
          <a:xfrm rot="21119821">
            <a:off x="258795" y="3221347"/>
            <a:ext cx="2406276" cy="3104585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6661" y="5000993"/>
            <a:ext cx="2952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Семья Александра Юрьевича по примеру деда и отца - многодетная.     </a:t>
            </a:r>
          </a:p>
          <a:p>
            <a:r>
              <a:rPr lang="ru-RU" dirty="0" smtClean="0"/>
              <a:t>С женой Оксаной воспитывают трех сыновей.  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лена Анатольевна\Desktop\Макаровы\DSC01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480" y="116632"/>
            <a:ext cx="3288847" cy="24666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2052" name="Picture 4" descr="C:\Users\Елена Анатольевна\Desktop\Макаровы\DSC01247(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9898" y="692696"/>
            <a:ext cx="3042663" cy="22819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5" name="Picture 2" descr="D:\фото Макаровы\IMG_20180402_095512.jpg"/>
          <p:cNvPicPr>
            <a:picLocks noChangeAspect="1" noChangeArrowheads="1"/>
          </p:cNvPicPr>
          <p:nvPr/>
        </p:nvPicPr>
        <p:blipFill>
          <a:blip r:embed="rId4" cstate="print"/>
          <a:srcRect l="3410" t="9093"/>
          <a:stretch>
            <a:fillRect/>
          </a:stretch>
        </p:blipFill>
        <p:spPr bwMode="auto">
          <a:xfrm rot="20664478">
            <a:off x="5473136" y="3744238"/>
            <a:ext cx="3309557" cy="2336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6" name="Picture 2" descr="D:\фото Макаровы\IMG_20180402_095452.jpg"/>
          <p:cNvPicPr>
            <a:picLocks noChangeAspect="1" noChangeArrowheads="1"/>
          </p:cNvPicPr>
          <p:nvPr/>
        </p:nvPicPr>
        <p:blipFill>
          <a:blip r:embed="rId5" cstate="print"/>
          <a:srcRect l="8881" t="13322"/>
          <a:stretch>
            <a:fillRect/>
          </a:stretch>
        </p:blipFill>
        <p:spPr bwMode="auto">
          <a:xfrm>
            <a:off x="298730" y="4071868"/>
            <a:ext cx="3326610" cy="23733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2050" name="Picture 2" descr="C:\Users\Елена Анатольевна\Desktop\Макаровы\IMG_0771.jpg"/>
          <p:cNvPicPr>
            <a:picLocks noChangeAspect="1" noChangeArrowheads="1"/>
          </p:cNvPicPr>
          <p:nvPr/>
        </p:nvPicPr>
        <p:blipFill rotWithShape="1">
          <a:blip r:embed="rId6" cstate="print"/>
          <a:srcRect b="11608"/>
          <a:stretch/>
        </p:blipFill>
        <p:spPr bwMode="auto">
          <a:xfrm rot="781893">
            <a:off x="289803" y="567678"/>
            <a:ext cx="2946365" cy="19534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39551" y="2785483"/>
            <a:ext cx="7237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Юрий Евгеньевич и их сыновья Александр и Геннадий </a:t>
            </a:r>
          </a:p>
          <a:p>
            <a:r>
              <a:rPr lang="ru-RU" dirty="0" smtClean="0"/>
              <a:t>сами построили дома, в которых живут со своими семьями. </a:t>
            </a:r>
          </a:p>
          <a:p>
            <a:r>
              <a:rPr lang="ru-RU" dirty="0" smtClean="0"/>
              <a:t>В настоящее время занимается строительством дома Евгений.  </a:t>
            </a:r>
            <a:endParaRPr lang="ru-RU" dirty="0"/>
          </a:p>
        </p:txBody>
      </p:sp>
      <p:pic>
        <p:nvPicPr>
          <p:cNvPr id="3074" name="Picture 2" descr="D:\фото Макаровы\Оксана\IMG_20160404_1207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5" b="3709"/>
          <a:stretch/>
        </p:blipFill>
        <p:spPr bwMode="auto">
          <a:xfrm>
            <a:off x="3502860" y="3789039"/>
            <a:ext cx="1938085" cy="29390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5" b="3698"/>
          <a:stretch/>
        </p:blipFill>
        <p:spPr bwMode="auto">
          <a:xfrm>
            <a:off x="6084168" y="3993446"/>
            <a:ext cx="2853470" cy="272053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D:\фото Макаровы\Новая папка\IMG_20180402_135809.jpg"/>
          <p:cNvPicPr>
            <a:picLocks noChangeAspect="1" noChangeArrowheads="1"/>
          </p:cNvPicPr>
          <p:nvPr/>
        </p:nvPicPr>
        <p:blipFill rotWithShape="1">
          <a:blip r:embed="rId3" cstate="print"/>
          <a:srcRect l="26423" t="4031" r="10076" b="2767"/>
          <a:stretch/>
        </p:blipFill>
        <p:spPr bwMode="auto">
          <a:xfrm>
            <a:off x="3675080" y="2413480"/>
            <a:ext cx="2777985" cy="30579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7170" name="Picture 2" descr="D:\фото Макаровы\IMG_20180402_095002.jpg"/>
          <p:cNvPicPr>
            <a:picLocks noChangeAspect="1" noChangeArrowheads="1"/>
          </p:cNvPicPr>
          <p:nvPr/>
        </p:nvPicPr>
        <p:blipFill>
          <a:blip r:embed="rId4" cstate="print"/>
          <a:srcRect l="12868" t="12010" r="9925" b="9067"/>
          <a:stretch>
            <a:fillRect/>
          </a:stretch>
        </p:blipFill>
        <p:spPr bwMode="auto">
          <a:xfrm>
            <a:off x="423035" y="2627214"/>
            <a:ext cx="2834298" cy="21729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2051" name="Picture 3" descr="D:\фото Макаровы\IMG_20180402_095557.jpg"/>
          <p:cNvPicPr>
            <a:picLocks noChangeAspect="1" noChangeArrowheads="1"/>
          </p:cNvPicPr>
          <p:nvPr/>
        </p:nvPicPr>
        <p:blipFill>
          <a:blip r:embed="rId5" cstate="print"/>
          <a:srcRect l="8598" t="18754" b="8704"/>
          <a:stretch>
            <a:fillRect/>
          </a:stretch>
        </p:blipFill>
        <p:spPr bwMode="auto">
          <a:xfrm>
            <a:off x="179902" y="4509120"/>
            <a:ext cx="3704170" cy="22048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026" name="Picture 2" descr="D:\фото Макаровы\Новая папка\IMG_20180402_1412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8843">
            <a:off x="360022" y="372029"/>
            <a:ext cx="2921007" cy="2190756"/>
          </a:xfrm>
          <a:prstGeom prst="snip2Diag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5080" y="250053"/>
            <a:ext cx="52625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Надежда Евгеньевна воспитала трех детей: Веру, Ивана и Максима. Является бабушкой 6 внуков. </a:t>
            </a:r>
            <a:r>
              <a:rPr lang="ru-RU" dirty="0"/>
              <a:t>Надежда Евгеньевна работала в рыбхозе в детском комбинате и на ферме. Стаж – 10 лет.</a:t>
            </a:r>
          </a:p>
          <a:p>
            <a:pPr algn="just"/>
            <a:r>
              <a:rPr lang="ru-RU" dirty="0" smtClean="0"/>
              <a:t>Семья Ивана, как у деда и мамы, - многодетная. </a:t>
            </a:r>
          </a:p>
          <a:p>
            <a:pPr algn="just"/>
            <a:r>
              <a:rPr lang="ru-RU" dirty="0" smtClean="0"/>
              <a:t>С женой Альбиной воспитывают трех детей. </a:t>
            </a:r>
          </a:p>
          <a:p>
            <a:pPr algn="just"/>
            <a:r>
              <a:rPr lang="ru-RU" dirty="0" smtClean="0"/>
              <a:t>Сын Иван работает в рыбхозе с 2004 года.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фото Макаровы\IMG_20180402_095158.jpg"/>
          <p:cNvPicPr>
            <a:picLocks noChangeAspect="1" noChangeArrowheads="1"/>
          </p:cNvPicPr>
          <p:nvPr/>
        </p:nvPicPr>
        <p:blipFill>
          <a:blip r:embed="rId2" cstate="print"/>
          <a:srcRect l="15704" t="40472" r="20548" b="10655"/>
          <a:stretch>
            <a:fillRect/>
          </a:stretch>
        </p:blipFill>
        <p:spPr bwMode="auto">
          <a:xfrm rot="21243794">
            <a:off x="326541" y="244085"/>
            <a:ext cx="2929842" cy="29949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2" t="9579" b="17888"/>
          <a:stretch>
            <a:fillRect/>
          </a:stretch>
        </p:blipFill>
        <p:spPr bwMode="auto">
          <a:xfrm>
            <a:off x="5787040" y="285728"/>
            <a:ext cx="3071264" cy="307126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фото Макаровы\IMG_20180402_095226.jpg"/>
          <p:cNvPicPr>
            <a:picLocks noChangeAspect="1" noChangeArrowheads="1"/>
          </p:cNvPicPr>
          <p:nvPr/>
        </p:nvPicPr>
        <p:blipFill rotWithShape="1">
          <a:blip r:embed="rId4" cstate="print"/>
          <a:srcRect l="64628" t="24731" b="9301"/>
          <a:stretch/>
        </p:blipFill>
        <p:spPr bwMode="auto">
          <a:xfrm rot="454684">
            <a:off x="3382072" y="232482"/>
            <a:ext cx="2252981" cy="3151330"/>
          </a:xfrm>
          <a:prstGeom prst="round2Diag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7172" name="Picture 4" descr="D:\фото Макаровы\Макаровы\1йй.jpg"/>
          <p:cNvPicPr>
            <a:picLocks noChangeAspect="1" noChangeArrowheads="1"/>
          </p:cNvPicPr>
          <p:nvPr/>
        </p:nvPicPr>
        <p:blipFill>
          <a:blip r:embed="rId5" cstate="print"/>
          <a:srcRect t="12060" r="30653"/>
          <a:stretch>
            <a:fillRect/>
          </a:stretch>
        </p:blipFill>
        <p:spPr bwMode="auto">
          <a:xfrm rot="21197273">
            <a:off x="6637853" y="4394518"/>
            <a:ext cx="2312735" cy="2199597"/>
          </a:xfrm>
          <a:prstGeom prst="round2Diag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4459"/>
          <a:stretch/>
        </p:blipFill>
        <p:spPr bwMode="auto">
          <a:xfrm>
            <a:off x="227860" y="3356992"/>
            <a:ext cx="2030433" cy="32865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1577" y="3518607"/>
            <a:ext cx="651672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Макаровы занимают активную жизненную позицию, вносят свой вклад в развитие села Пихтовка и </a:t>
            </a:r>
            <a:r>
              <a:rPr lang="ru-RU" sz="1600" dirty="0" err="1" smtClean="0"/>
              <a:t>Большекиварского</a:t>
            </a:r>
            <a:r>
              <a:rPr lang="ru-RU" sz="1600" dirty="0" smtClean="0"/>
              <a:t> поселения</a:t>
            </a:r>
            <a:r>
              <a:rPr lang="ru-RU" sz="1600" dirty="0" smtClean="0"/>
              <a:t>.  Основатель династии </a:t>
            </a:r>
            <a:r>
              <a:rPr lang="ru-RU" sz="1600" dirty="0"/>
              <a:t>Е</a:t>
            </a:r>
            <a:r>
              <a:rPr lang="ru-RU" sz="1600" dirty="0" smtClean="0"/>
              <a:t>вгений Геннадьевич являлся внештатным </a:t>
            </a:r>
          </a:p>
          <a:p>
            <a:r>
              <a:rPr lang="ru-RU" sz="1600" dirty="0" smtClean="0"/>
              <a:t>сотрудником милиции и общественным </a:t>
            </a:r>
          </a:p>
          <a:p>
            <a:r>
              <a:rPr lang="ru-RU" sz="1600" dirty="0" smtClean="0"/>
              <a:t>охотничьим инспектором.</a:t>
            </a:r>
            <a:endParaRPr lang="ru-RU" sz="1600" dirty="0" smtClean="0"/>
          </a:p>
          <a:p>
            <a:r>
              <a:rPr lang="ru-RU" sz="1600" dirty="0" smtClean="0"/>
              <a:t>Надежда Евгеньевна активно участвует </a:t>
            </a:r>
            <a:r>
              <a:rPr lang="ru-RU" sz="1600" dirty="0" smtClean="0"/>
              <a:t>в</a:t>
            </a:r>
          </a:p>
          <a:p>
            <a:r>
              <a:rPr lang="ru-RU" sz="1600" dirty="0" smtClean="0"/>
              <a:t> </a:t>
            </a:r>
            <a:r>
              <a:rPr lang="ru-RU" sz="1600" dirty="0" smtClean="0"/>
              <a:t>культурно – массовых мероприятиях. </a:t>
            </a:r>
            <a:endParaRPr lang="ru-RU" sz="1600" dirty="0" smtClean="0"/>
          </a:p>
          <a:p>
            <a:r>
              <a:rPr lang="ru-RU" sz="1600" dirty="0" smtClean="0"/>
              <a:t>Геннадий </a:t>
            </a:r>
            <a:r>
              <a:rPr lang="ru-RU" sz="1600" dirty="0" smtClean="0"/>
              <a:t>– член добровольной пожарной </a:t>
            </a:r>
            <a:endParaRPr lang="ru-RU" sz="1600" dirty="0" smtClean="0"/>
          </a:p>
          <a:p>
            <a:r>
              <a:rPr lang="ru-RU" sz="1600" dirty="0" smtClean="0"/>
              <a:t>дружины</a:t>
            </a:r>
            <a:r>
              <a:rPr lang="ru-RU" sz="1600" dirty="0" smtClean="0"/>
              <a:t>, участвует в тушении пожаров.</a:t>
            </a:r>
          </a:p>
          <a:p>
            <a:r>
              <a:rPr lang="ru-RU" sz="1600" dirty="0" smtClean="0"/>
              <a:t>Александр – инструктор по спорту, организует </a:t>
            </a:r>
            <a:endParaRPr lang="ru-RU" sz="1600" dirty="0" smtClean="0"/>
          </a:p>
          <a:p>
            <a:r>
              <a:rPr lang="ru-RU" sz="1600" dirty="0" smtClean="0"/>
              <a:t>работу </a:t>
            </a:r>
            <a:r>
              <a:rPr lang="ru-RU" sz="1600" dirty="0" smtClean="0"/>
              <a:t>среди </a:t>
            </a:r>
            <a:r>
              <a:rPr lang="ru-RU" sz="1600" dirty="0" smtClean="0"/>
              <a:t>населения. В </a:t>
            </a:r>
            <a:r>
              <a:rPr lang="ru-RU" sz="1600" dirty="0" smtClean="0"/>
              <a:t>сентябре 2017 года </a:t>
            </a:r>
            <a:endParaRPr lang="ru-RU" sz="1600" dirty="0" smtClean="0"/>
          </a:p>
          <a:p>
            <a:r>
              <a:rPr lang="ru-RU" sz="1600" dirty="0" smtClean="0"/>
              <a:t>избран </a:t>
            </a:r>
            <a:r>
              <a:rPr lang="ru-RU" sz="1600" dirty="0" smtClean="0"/>
              <a:t>депутатом Совета депутатов МО </a:t>
            </a:r>
            <a:endParaRPr lang="ru-RU" sz="1600" dirty="0" smtClean="0"/>
          </a:p>
          <a:p>
            <a:r>
              <a:rPr lang="ru-RU" sz="1600" dirty="0" smtClean="0"/>
              <a:t>«</a:t>
            </a:r>
            <a:r>
              <a:rPr lang="ru-RU" sz="1600" dirty="0" err="1" smtClean="0"/>
              <a:t>Воткинский</a:t>
            </a:r>
            <a:r>
              <a:rPr lang="ru-RU" sz="1600" dirty="0" smtClean="0"/>
              <a:t> район».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87836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804</Words>
  <Application>Microsoft Office PowerPoint</Application>
  <PresentationFormat>Экран (4:3)</PresentationFormat>
  <Paragraphs>57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User</cp:lastModifiedBy>
  <cp:revision>131</cp:revision>
  <dcterms:created xsi:type="dcterms:W3CDTF">2018-04-01T17:02:34Z</dcterms:created>
  <dcterms:modified xsi:type="dcterms:W3CDTF">2018-04-12T05:32:34Z</dcterms:modified>
</cp:coreProperties>
</file>