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599" y="228600"/>
            <a:ext cx="8695944" cy="603504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54978" y="5499227"/>
            <a:ext cx="2880360" cy="715010"/>
          </a:xfrm>
          <a:custGeom>
            <a:avLst/>
            <a:gdLst/>
            <a:ahLst/>
            <a:cxnLst/>
            <a:rect l="l" t="t" r="r" b="b"/>
            <a:pathLst>
              <a:path w="2880359" h="715010">
                <a:moveTo>
                  <a:pt x="2880105" y="0"/>
                </a:moveTo>
                <a:lnTo>
                  <a:pt x="2873629" y="0"/>
                </a:lnTo>
                <a:lnTo>
                  <a:pt x="2752344" y="20066"/>
                </a:lnTo>
                <a:lnTo>
                  <a:pt x="2628900" y="42418"/>
                </a:lnTo>
                <a:lnTo>
                  <a:pt x="2373376" y="91554"/>
                </a:lnTo>
                <a:lnTo>
                  <a:pt x="2105279" y="149644"/>
                </a:lnTo>
                <a:lnTo>
                  <a:pt x="1824227" y="216674"/>
                </a:lnTo>
                <a:lnTo>
                  <a:pt x="1566672" y="281470"/>
                </a:lnTo>
                <a:lnTo>
                  <a:pt x="842899" y="444563"/>
                </a:lnTo>
                <a:lnTo>
                  <a:pt x="621538" y="489242"/>
                </a:lnTo>
                <a:lnTo>
                  <a:pt x="200025" y="567448"/>
                </a:lnTo>
                <a:lnTo>
                  <a:pt x="0" y="600951"/>
                </a:lnTo>
                <a:lnTo>
                  <a:pt x="138303" y="621068"/>
                </a:lnTo>
                <a:lnTo>
                  <a:pt x="270256" y="638937"/>
                </a:lnTo>
                <a:lnTo>
                  <a:pt x="398018" y="654583"/>
                </a:lnTo>
                <a:lnTo>
                  <a:pt x="644905" y="681393"/>
                </a:lnTo>
                <a:lnTo>
                  <a:pt x="874776" y="699262"/>
                </a:lnTo>
                <a:lnTo>
                  <a:pt x="985520" y="705967"/>
                </a:lnTo>
                <a:lnTo>
                  <a:pt x="1094104" y="710438"/>
                </a:lnTo>
                <a:lnTo>
                  <a:pt x="1298448" y="714895"/>
                </a:lnTo>
                <a:lnTo>
                  <a:pt x="1396365" y="714895"/>
                </a:lnTo>
                <a:lnTo>
                  <a:pt x="1585849" y="710438"/>
                </a:lnTo>
                <a:lnTo>
                  <a:pt x="1675256" y="705967"/>
                </a:lnTo>
                <a:lnTo>
                  <a:pt x="1845564" y="692556"/>
                </a:lnTo>
                <a:lnTo>
                  <a:pt x="1928495" y="683628"/>
                </a:lnTo>
                <a:lnTo>
                  <a:pt x="2086102" y="661276"/>
                </a:lnTo>
                <a:lnTo>
                  <a:pt x="2235073" y="634466"/>
                </a:lnTo>
                <a:lnTo>
                  <a:pt x="2375535" y="603186"/>
                </a:lnTo>
                <a:lnTo>
                  <a:pt x="2509647" y="567448"/>
                </a:lnTo>
                <a:lnTo>
                  <a:pt x="2637409" y="527227"/>
                </a:lnTo>
                <a:lnTo>
                  <a:pt x="2758694" y="482549"/>
                </a:lnTo>
                <a:lnTo>
                  <a:pt x="2875788" y="435622"/>
                </a:lnTo>
                <a:lnTo>
                  <a:pt x="2880105" y="433387"/>
                </a:lnTo>
                <a:lnTo>
                  <a:pt x="2880105" y="0"/>
                </a:lnTo>
                <a:close/>
              </a:path>
            </a:pathLst>
          </a:custGeom>
          <a:solidFill>
            <a:srgbClr val="C5E7FB">
              <a:alpha val="2901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622422" y="5370703"/>
            <a:ext cx="5551805" cy="851535"/>
          </a:xfrm>
          <a:custGeom>
            <a:avLst/>
            <a:gdLst/>
            <a:ahLst/>
            <a:cxnLst/>
            <a:rect l="l" t="t" r="r" b="b"/>
            <a:pathLst>
              <a:path w="5551805" h="851535">
                <a:moveTo>
                  <a:pt x="853566" y="0"/>
                </a:moveTo>
                <a:lnTo>
                  <a:pt x="685418" y="0"/>
                </a:lnTo>
                <a:lnTo>
                  <a:pt x="527938" y="4445"/>
                </a:lnTo>
                <a:lnTo>
                  <a:pt x="381000" y="11176"/>
                </a:lnTo>
                <a:lnTo>
                  <a:pt x="244728" y="22352"/>
                </a:lnTo>
                <a:lnTo>
                  <a:pt x="117093" y="35814"/>
                </a:lnTo>
                <a:lnTo>
                  <a:pt x="0" y="53594"/>
                </a:lnTo>
                <a:lnTo>
                  <a:pt x="334137" y="96139"/>
                </a:lnTo>
                <a:lnTo>
                  <a:pt x="693927" y="156464"/>
                </a:lnTo>
                <a:lnTo>
                  <a:pt x="1079246" y="234607"/>
                </a:lnTo>
                <a:lnTo>
                  <a:pt x="1283589" y="279285"/>
                </a:lnTo>
                <a:lnTo>
                  <a:pt x="1868931" y="422275"/>
                </a:lnTo>
                <a:lnTo>
                  <a:pt x="2562987" y="576440"/>
                </a:lnTo>
                <a:lnTo>
                  <a:pt x="2726816" y="607720"/>
                </a:lnTo>
                <a:lnTo>
                  <a:pt x="2882265" y="639000"/>
                </a:lnTo>
                <a:lnTo>
                  <a:pt x="3035554" y="668045"/>
                </a:lnTo>
                <a:lnTo>
                  <a:pt x="3329304" y="717194"/>
                </a:lnTo>
                <a:lnTo>
                  <a:pt x="3469766" y="739533"/>
                </a:lnTo>
                <a:lnTo>
                  <a:pt x="3737991" y="775284"/>
                </a:lnTo>
                <a:lnTo>
                  <a:pt x="3991229" y="806564"/>
                </a:lnTo>
                <a:lnTo>
                  <a:pt x="4112641" y="817727"/>
                </a:lnTo>
                <a:lnTo>
                  <a:pt x="4342510" y="835609"/>
                </a:lnTo>
                <a:lnTo>
                  <a:pt x="4453255" y="842302"/>
                </a:lnTo>
                <a:lnTo>
                  <a:pt x="4666107" y="851242"/>
                </a:lnTo>
                <a:lnTo>
                  <a:pt x="4864100" y="851242"/>
                </a:lnTo>
                <a:lnTo>
                  <a:pt x="5051425" y="846772"/>
                </a:lnTo>
                <a:lnTo>
                  <a:pt x="5140833" y="842302"/>
                </a:lnTo>
                <a:lnTo>
                  <a:pt x="5228082" y="835609"/>
                </a:lnTo>
                <a:lnTo>
                  <a:pt x="5474970" y="808799"/>
                </a:lnTo>
                <a:lnTo>
                  <a:pt x="5551551" y="797623"/>
                </a:lnTo>
                <a:lnTo>
                  <a:pt x="5304662" y="766343"/>
                </a:lnTo>
                <a:lnTo>
                  <a:pt x="5042916" y="728357"/>
                </a:lnTo>
                <a:lnTo>
                  <a:pt x="4474463" y="630059"/>
                </a:lnTo>
                <a:lnTo>
                  <a:pt x="3840099" y="498246"/>
                </a:lnTo>
                <a:lnTo>
                  <a:pt x="2854579" y="263652"/>
                </a:lnTo>
                <a:lnTo>
                  <a:pt x="2586354" y="205613"/>
                </a:lnTo>
                <a:lnTo>
                  <a:pt x="2330957" y="156464"/>
                </a:lnTo>
                <a:lnTo>
                  <a:pt x="2207387" y="134112"/>
                </a:lnTo>
                <a:lnTo>
                  <a:pt x="2086102" y="113919"/>
                </a:lnTo>
                <a:lnTo>
                  <a:pt x="1969007" y="96139"/>
                </a:lnTo>
                <a:lnTo>
                  <a:pt x="1630552" y="51435"/>
                </a:lnTo>
                <a:lnTo>
                  <a:pt x="1419860" y="31242"/>
                </a:lnTo>
                <a:lnTo>
                  <a:pt x="1221866" y="15621"/>
                </a:lnTo>
                <a:lnTo>
                  <a:pt x="1032382" y="4445"/>
                </a:lnTo>
                <a:lnTo>
                  <a:pt x="853566" y="0"/>
                </a:lnTo>
                <a:close/>
              </a:path>
            </a:pathLst>
          </a:custGeom>
          <a:solidFill>
            <a:srgbClr val="C5E7FB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832099" y="5369559"/>
            <a:ext cx="6096635" cy="789305"/>
          </a:xfrm>
          <a:custGeom>
            <a:avLst/>
            <a:gdLst/>
            <a:ahLst/>
            <a:cxnLst/>
            <a:rect l="l" t="t" r="r" b="b"/>
            <a:pathLst>
              <a:path w="6096634" h="789304">
                <a:moveTo>
                  <a:pt x="0" y="91693"/>
                </a:moveTo>
                <a:lnTo>
                  <a:pt x="19176" y="87121"/>
                </a:lnTo>
                <a:lnTo>
                  <a:pt x="76581" y="75945"/>
                </a:lnTo>
                <a:lnTo>
                  <a:pt x="174498" y="60324"/>
                </a:lnTo>
                <a:lnTo>
                  <a:pt x="238379" y="51434"/>
                </a:lnTo>
                <a:lnTo>
                  <a:pt x="312927" y="42544"/>
                </a:lnTo>
                <a:lnTo>
                  <a:pt x="395858" y="35813"/>
                </a:lnTo>
                <a:lnTo>
                  <a:pt x="491744" y="29082"/>
                </a:lnTo>
                <a:lnTo>
                  <a:pt x="596011" y="22351"/>
                </a:lnTo>
                <a:lnTo>
                  <a:pt x="713104" y="17906"/>
                </a:lnTo>
                <a:lnTo>
                  <a:pt x="840866" y="15620"/>
                </a:lnTo>
                <a:lnTo>
                  <a:pt x="979170" y="13461"/>
                </a:lnTo>
                <a:lnTo>
                  <a:pt x="1128140" y="15620"/>
                </a:lnTo>
                <a:lnTo>
                  <a:pt x="1287779" y="20192"/>
                </a:lnTo>
                <a:lnTo>
                  <a:pt x="1460246" y="29082"/>
                </a:lnTo>
                <a:lnTo>
                  <a:pt x="1643379" y="40258"/>
                </a:lnTo>
                <a:lnTo>
                  <a:pt x="1837054" y="58165"/>
                </a:lnTo>
                <a:lnTo>
                  <a:pt x="2043557" y="78231"/>
                </a:lnTo>
                <a:lnTo>
                  <a:pt x="2262759" y="102869"/>
                </a:lnTo>
                <a:lnTo>
                  <a:pt x="2492629" y="131825"/>
                </a:lnTo>
                <a:lnTo>
                  <a:pt x="2735326" y="167639"/>
                </a:lnTo>
                <a:lnTo>
                  <a:pt x="2988691" y="207771"/>
                </a:lnTo>
                <a:lnTo>
                  <a:pt x="3254755" y="254736"/>
                </a:lnTo>
                <a:lnTo>
                  <a:pt x="3533648" y="310591"/>
                </a:lnTo>
                <a:lnTo>
                  <a:pt x="3825240" y="370916"/>
                </a:lnTo>
                <a:lnTo>
                  <a:pt x="4129658" y="437946"/>
                </a:lnTo>
                <a:lnTo>
                  <a:pt x="4446778" y="513905"/>
                </a:lnTo>
                <a:lnTo>
                  <a:pt x="4776724" y="596569"/>
                </a:lnTo>
                <a:lnTo>
                  <a:pt x="5119497" y="688174"/>
                </a:lnTo>
                <a:lnTo>
                  <a:pt x="5474970" y="788708"/>
                </a:lnTo>
              </a:path>
              <a:path w="6096634" h="789304">
                <a:moveTo>
                  <a:pt x="2784348" y="652424"/>
                </a:moveTo>
                <a:lnTo>
                  <a:pt x="2880105" y="625614"/>
                </a:lnTo>
                <a:lnTo>
                  <a:pt x="3141979" y="556361"/>
                </a:lnTo>
                <a:lnTo>
                  <a:pt x="3322828" y="509435"/>
                </a:lnTo>
                <a:lnTo>
                  <a:pt x="3531489" y="458050"/>
                </a:lnTo>
                <a:lnTo>
                  <a:pt x="3763518" y="402196"/>
                </a:lnTo>
                <a:lnTo>
                  <a:pt x="4012565" y="341871"/>
                </a:lnTo>
                <a:lnTo>
                  <a:pt x="4276471" y="283781"/>
                </a:lnTo>
                <a:lnTo>
                  <a:pt x="4546854" y="225691"/>
                </a:lnTo>
                <a:lnTo>
                  <a:pt x="4823586" y="172084"/>
                </a:lnTo>
                <a:lnTo>
                  <a:pt x="5098160" y="120649"/>
                </a:lnTo>
                <a:lnTo>
                  <a:pt x="5234432" y="98297"/>
                </a:lnTo>
                <a:lnTo>
                  <a:pt x="5366384" y="75945"/>
                </a:lnTo>
                <a:lnTo>
                  <a:pt x="5498338" y="58165"/>
                </a:lnTo>
                <a:lnTo>
                  <a:pt x="5626100" y="40258"/>
                </a:lnTo>
                <a:lnTo>
                  <a:pt x="5751703" y="26796"/>
                </a:lnTo>
                <a:lnTo>
                  <a:pt x="5870956" y="15620"/>
                </a:lnTo>
                <a:lnTo>
                  <a:pt x="5985891" y="6730"/>
                </a:lnTo>
                <a:lnTo>
                  <a:pt x="6096508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11670" y="5353939"/>
            <a:ext cx="8723630" cy="1332230"/>
          </a:xfrm>
          <a:custGeom>
            <a:avLst/>
            <a:gdLst/>
            <a:ahLst/>
            <a:cxnLst/>
            <a:rect l="l" t="t" r="r" b="b"/>
            <a:pathLst>
              <a:path w="8723630" h="1332229">
                <a:moveTo>
                  <a:pt x="1556042" y="0"/>
                </a:moveTo>
                <a:lnTo>
                  <a:pt x="1402753" y="0"/>
                </a:lnTo>
                <a:lnTo>
                  <a:pt x="1258100" y="4445"/>
                </a:lnTo>
                <a:lnTo>
                  <a:pt x="1121829" y="11176"/>
                </a:lnTo>
                <a:lnTo>
                  <a:pt x="874890" y="33528"/>
                </a:lnTo>
                <a:lnTo>
                  <a:pt x="762063" y="49149"/>
                </a:lnTo>
                <a:lnTo>
                  <a:pt x="659891" y="64770"/>
                </a:lnTo>
                <a:lnTo>
                  <a:pt x="564095" y="82677"/>
                </a:lnTo>
                <a:lnTo>
                  <a:pt x="478955" y="102743"/>
                </a:lnTo>
                <a:lnTo>
                  <a:pt x="398056" y="120650"/>
                </a:lnTo>
                <a:lnTo>
                  <a:pt x="327812" y="140716"/>
                </a:lnTo>
                <a:lnTo>
                  <a:pt x="206476" y="178816"/>
                </a:lnTo>
                <a:lnTo>
                  <a:pt x="157518" y="196596"/>
                </a:lnTo>
                <a:lnTo>
                  <a:pt x="51079" y="241312"/>
                </a:lnTo>
                <a:lnTo>
                  <a:pt x="0" y="268122"/>
                </a:lnTo>
                <a:lnTo>
                  <a:pt x="0" y="1331607"/>
                </a:lnTo>
                <a:lnTo>
                  <a:pt x="8719096" y="1331607"/>
                </a:lnTo>
                <a:lnTo>
                  <a:pt x="8723414" y="1324902"/>
                </a:lnTo>
                <a:lnTo>
                  <a:pt x="8723414" y="851255"/>
                </a:lnTo>
                <a:lnTo>
                  <a:pt x="7182142" y="851255"/>
                </a:lnTo>
                <a:lnTo>
                  <a:pt x="7043839" y="849020"/>
                </a:lnTo>
                <a:lnTo>
                  <a:pt x="6899059" y="844550"/>
                </a:lnTo>
                <a:lnTo>
                  <a:pt x="6750088" y="837844"/>
                </a:lnTo>
                <a:lnTo>
                  <a:pt x="6594640" y="826681"/>
                </a:lnTo>
                <a:lnTo>
                  <a:pt x="6260503" y="793165"/>
                </a:lnTo>
                <a:lnTo>
                  <a:pt x="5900712" y="746239"/>
                </a:lnTo>
                <a:lnTo>
                  <a:pt x="5709196" y="717194"/>
                </a:lnTo>
                <a:lnTo>
                  <a:pt x="5509044" y="683691"/>
                </a:lnTo>
                <a:lnTo>
                  <a:pt x="5302542" y="645706"/>
                </a:lnTo>
                <a:lnTo>
                  <a:pt x="4861979" y="558571"/>
                </a:lnTo>
                <a:lnTo>
                  <a:pt x="4387253" y="453567"/>
                </a:lnTo>
                <a:lnTo>
                  <a:pt x="4136047" y="395478"/>
                </a:lnTo>
                <a:lnTo>
                  <a:pt x="3614458" y="268122"/>
                </a:lnTo>
                <a:lnTo>
                  <a:pt x="3122841" y="165354"/>
                </a:lnTo>
                <a:lnTo>
                  <a:pt x="2892844" y="125095"/>
                </a:lnTo>
                <a:lnTo>
                  <a:pt x="2673642" y="91567"/>
                </a:lnTo>
                <a:lnTo>
                  <a:pt x="2462949" y="62611"/>
                </a:lnTo>
                <a:lnTo>
                  <a:pt x="2262797" y="40259"/>
                </a:lnTo>
                <a:lnTo>
                  <a:pt x="2073313" y="22352"/>
                </a:lnTo>
                <a:lnTo>
                  <a:pt x="1719999" y="2286"/>
                </a:lnTo>
                <a:lnTo>
                  <a:pt x="1556042" y="0"/>
                </a:lnTo>
                <a:close/>
              </a:path>
              <a:path w="8723630" h="1332229">
                <a:moveTo>
                  <a:pt x="8723414" y="569747"/>
                </a:moveTo>
                <a:lnTo>
                  <a:pt x="8638197" y="605485"/>
                </a:lnTo>
                <a:lnTo>
                  <a:pt x="8557298" y="636765"/>
                </a:lnTo>
                <a:lnTo>
                  <a:pt x="8472208" y="665810"/>
                </a:lnTo>
                <a:lnTo>
                  <a:pt x="8295551" y="719429"/>
                </a:lnTo>
                <a:lnTo>
                  <a:pt x="8201825" y="744016"/>
                </a:lnTo>
                <a:lnTo>
                  <a:pt x="8005991" y="784225"/>
                </a:lnTo>
                <a:lnTo>
                  <a:pt x="7901724" y="802093"/>
                </a:lnTo>
                <a:lnTo>
                  <a:pt x="7680363" y="828916"/>
                </a:lnTo>
                <a:lnTo>
                  <a:pt x="7441857" y="846785"/>
                </a:lnTo>
                <a:lnTo>
                  <a:pt x="7314222" y="851255"/>
                </a:lnTo>
                <a:lnTo>
                  <a:pt x="8723414" y="851255"/>
                </a:lnTo>
                <a:lnTo>
                  <a:pt x="8723414" y="5697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83766" y="1177289"/>
            <a:ext cx="5776467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ndara"/>
                <a:cs typeface="Candar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8599" y="228600"/>
            <a:ext cx="8695944" cy="246887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47486" y="1824482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22" y="0"/>
                </a:moveTo>
                <a:lnTo>
                  <a:pt x="2869945" y="0"/>
                </a:lnTo>
                <a:lnTo>
                  <a:pt x="2748788" y="20065"/>
                </a:lnTo>
                <a:lnTo>
                  <a:pt x="2625470" y="42417"/>
                </a:lnTo>
                <a:lnTo>
                  <a:pt x="2370455" y="91439"/>
                </a:lnTo>
                <a:lnTo>
                  <a:pt x="2102485" y="149478"/>
                </a:lnTo>
                <a:lnTo>
                  <a:pt x="1821941" y="216407"/>
                </a:lnTo>
                <a:lnTo>
                  <a:pt x="1564639" y="281177"/>
                </a:lnTo>
                <a:lnTo>
                  <a:pt x="841883" y="443991"/>
                </a:lnTo>
                <a:lnTo>
                  <a:pt x="620775" y="488695"/>
                </a:lnTo>
                <a:lnTo>
                  <a:pt x="199771" y="566801"/>
                </a:lnTo>
                <a:lnTo>
                  <a:pt x="0" y="600201"/>
                </a:lnTo>
                <a:lnTo>
                  <a:pt x="270001" y="638175"/>
                </a:lnTo>
                <a:lnTo>
                  <a:pt x="397510" y="653795"/>
                </a:lnTo>
                <a:lnTo>
                  <a:pt x="644143" y="680592"/>
                </a:lnTo>
                <a:lnTo>
                  <a:pt x="873760" y="698372"/>
                </a:lnTo>
                <a:lnTo>
                  <a:pt x="984249" y="705103"/>
                </a:lnTo>
                <a:lnTo>
                  <a:pt x="1092708" y="709548"/>
                </a:lnTo>
                <a:lnTo>
                  <a:pt x="1296796" y="713993"/>
                </a:lnTo>
                <a:lnTo>
                  <a:pt x="1394587" y="713993"/>
                </a:lnTo>
                <a:lnTo>
                  <a:pt x="1583816" y="709548"/>
                </a:lnTo>
                <a:lnTo>
                  <a:pt x="1673097" y="705103"/>
                </a:lnTo>
                <a:lnTo>
                  <a:pt x="1843150" y="691641"/>
                </a:lnTo>
                <a:lnTo>
                  <a:pt x="1926082" y="682751"/>
                </a:lnTo>
                <a:lnTo>
                  <a:pt x="2083435" y="660400"/>
                </a:lnTo>
                <a:lnTo>
                  <a:pt x="2232152" y="633729"/>
                </a:lnTo>
                <a:lnTo>
                  <a:pt x="2372487" y="602488"/>
                </a:lnTo>
                <a:lnTo>
                  <a:pt x="2506471" y="566801"/>
                </a:lnTo>
                <a:lnTo>
                  <a:pt x="2633980" y="526541"/>
                </a:lnTo>
                <a:lnTo>
                  <a:pt x="2755138" y="481964"/>
                </a:lnTo>
                <a:lnTo>
                  <a:pt x="2872105" y="435101"/>
                </a:lnTo>
                <a:lnTo>
                  <a:pt x="2876422" y="432815"/>
                </a:lnTo>
                <a:lnTo>
                  <a:pt x="2876422" y="0"/>
                </a:lnTo>
                <a:close/>
              </a:path>
            </a:pathLst>
          </a:custGeom>
          <a:solidFill>
            <a:srgbClr val="C5E7FB">
              <a:alpha val="2901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619374" y="1696211"/>
            <a:ext cx="5544820" cy="850265"/>
          </a:xfrm>
          <a:custGeom>
            <a:avLst/>
            <a:gdLst/>
            <a:ahLst/>
            <a:cxnLst/>
            <a:rect l="l" t="t" r="r" b="b"/>
            <a:pathLst>
              <a:path w="5544820" h="850264">
                <a:moveTo>
                  <a:pt x="852424" y="0"/>
                </a:moveTo>
                <a:lnTo>
                  <a:pt x="684529" y="0"/>
                </a:lnTo>
                <a:lnTo>
                  <a:pt x="527176" y="4445"/>
                </a:lnTo>
                <a:lnTo>
                  <a:pt x="380492" y="11049"/>
                </a:lnTo>
                <a:lnTo>
                  <a:pt x="244475" y="22225"/>
                </a:lnTo>
                <a:lnTo>
                  <a:pt x="116839" y="35687"/>
                </a:lnTo>
                <a:lnTo>
                  <a:pt x="0" y="53466"/>
                </a:lnTo>
                <a:lnTo>
                  <a:pt x="333756" y="95885"/>
                </a:lnTo>
                <a:lnTo>
                  <a:pt x="693038" y="156083"/>
                </a:lnTo>
                <a:lnTo>
                  <a:pt x="1077849" y="234187"/>
                </a:lnTo>
                <a:lnTo>
                  <a:pt x="1281938" y="278891"/>
                </a:lnTo>
                <a:lnTo>
                  <a:pt x="1866519" y="421639"/>
                </a:lnTo>
                <a:lnTo>
                  <a:pt x="2559558" y="575690"/>
                </a:lnTo>
                <a:lnTo>
                  <a:pt x="2723261" y="606933"/>
                </a:lnTo>
                <a:lnTo>
                  <a:pt x="2878454" y="638175"/>
                </a:lnTo>
                <a:lnTo>
                  <a:pt x="3031616" y="667130"/>
                </a:lnTo>
                <a:lnTo>
                  <a:pt x="3324987" y="716152"/>
                </a:lnTo>
                <a:lnTo>
                  <a:pt x="3465322" y="738504"/>
                </a:lnTo>
                <a:lnTo>
                  <a:pt x="3733165" y="774191"/>
                </a:lnTo>
                <a:lnTo>
                  <a:pt x="3986149" y="805434"/>
                </a:lnTo>
                <a:lnTo>
                  <a:pt x="4107306" y="816610"/>
                </a:lnTo>
                <a:lnTo>
                  <a:pt x="4336923" y="834516"/>
                </a:lnTo>
                <a:lnTo>
                  <a:pt x="4447413" y="841121"/>
                </a:lnTo>
                <a:lnTo>
                  <a:pt x="4660010" y="850138"/>
                </a:lnTo>
                <a:lnTo>
                  <a:pt x="4857750" y="850138"/>
                </a:lnTo>
                <a:lnTo>
                  <a:pt x="5044821" y="845565"/>
                </a:lnTo>
                <a:lnTo>
                  <a:pt x="5134102" y="841121"/>
                </a:lnTo>
                <a:lnTo>
                  <a:pt x="5221351" y="834516"/>
                </a:lnTo>
                <a:lnTo>
                  <a:pt x="5467984" y="807720"/>
                </a:lnTo>
                <a:lnTo>
                  <a:pt x="5544439" y="796543"/>
                </a:lnTo>
                <a:lnTo>
                  <a:pt x="5297805" y="765301"/>
                </a:lnTo>
                <a:lnTo>
                  <a:pt x="5036311" y="727328"/>
                </a:lnTo>
                <a:lnTo>
                  <a:pt x="4468749" y="629158"/>
                </a:lnTo>
                <a:lnTo>
                  <a:pt x="3835146" y="497586"/>
                </a:lnTo>
                <a:lnTo>
                  <a:pt x="2850896" y="263271"/>
                </a:lnTo>
                <a:lnTo>
                  <a:pt x="2583053" y="205232"/>
                </a:lnTo>
                <a:lnTo>
                  <a:pt x="2327910" y="156083"/>
                </a:lnTo>
                <a:lnTo>
                  <a:pt x="2204592" y="133858"/>
                </a:lnTo>
                <a:lnTo>
                  <a:pt x="2083435" y="113791"/>
                </a:lnTo>
                <a:lnTo>
                  <a:pt x="1966467" y="95885"/>
                </a:lnTo>
                <a:lnTo>
                  <a:pt x="1628394" y="51308"/>
                </a:lnTo>
                <a:lnTo>
                  <a:pt x="1417954" y="31241"/>
                </a:lnTo>
                <a:lnTo>
                  <a:pt x="1220215" y="15621"/>
                </a:lnTo>
                <a:lnTo>
                  <a:pt x="1030986" y="4445"/>
                </a:lnTo>
                <a:lnTo>
                  <a:pt x="852424" y="0"/>
                </a:lnTo>
                <a:close/>
              </a:path>
            </a:pathLst>
          </a:custGeom>
          <a:solidFill>
            <a:srgbClr val="C5E7FB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828671" y="1695069"/>
            <a:ext cx="6089015" cy="788035"/>
          </a:xfrm>
          <a:custGeom>
            <a:avLst/>
            <a:gdLst/>
            <a:ahLst/>
            <a:cxnLst/>
            <a:rect l="l" t="t" r="r" b="b"/>
            <a:pathLst>
              <a:path w="6089015" h="788035">
                <a:moveTo>
                  <a:pt x="0" y="91439"/>
                </a:moveTo>
                <a:lnTo>
                  <a:pt x="19177" y="86994"/>
                </a:lnTo>
                <a:lnTo>
                  <a:pt x="76581" y="75818"/>
                </a:lnTo>
                <a:lnTo>
                  <a:pt x="174371" y="60197"/>
                </a:lnTo>
                <a:lnTo>
                  <a:pt x="238125" y="51307"/>
                </a:lnTo>
                <a:lnTo>
                  <a:pt x="312547" y="42417"/>
                </a:lnTo>
                <a:lnTo>
                  <a:pt x="395478" y="35686"/>
                </a:lnTo>
                <a:lnTo>
                  <a:pt x="491108" y="28955"/>
                </a:lnTo>
                <a:lnTo>
                  <a:pt x="595376" y="22351"/>
                </a:lnTo>
                <a:lnTo>
                  <a:pt x="712216" y="17779"/>
                </a:lnTo>
                <a:lnTo>
                  <a:pt x="839851" y="15620"/>
                </a:lnTo>
                <a:lnTo>
                  <a:pt x="978027" y="13334"/>
                </a:lnTo>
                <a:lnTo>
                  <a:pt x="1126870" y="15620"/>
                </a:lnTo>
                <a:lnTo>
                  <a:pt x="1286256" y="20065"/>
                </a:lnTo>
                <a:lnTo>
                  <a:pt x="1458468" y="28955"/>
                </a:lnTo>
                <a:lnTo>
                  <a:pt x="1641348" y="40131"/>
                </a:lnTo>
                <a:lnTo>
                  <a:pt x="1834769" y="58038"/>
                </a:lnTo>
                <a:lnTo>
                  <a:pt x="2041017" y="78104"/>
                </a:lnTo>
                <a:lnTo>
                  <a:pt x="2259965" y="102615"/>
                </a:lnTo>
                <a:lnTo>
                  <a:pt x="2489581" y="131571"/>
                </a:lnTo>
                <a:lnTo>
                  <a:pt x="2731897" y="167385"/>
                </a:lnTo>
                <a:lnTo>
                  <a:pt x="2984881" y="207517"/>
                </a:lnTo>
                <a:lnTo>
                  <a:pt x="3250692" y="254380"/>
                </a:lnTo>
                <a:lnTo>
                  <a:pt x="3529203" y="310133"/>
                </a:lnTo>
                <a:lnTo>
                  <a:pt x="3820413" y="370331"/>
                </a:lnTo>
                <a:lnTo>
                  <a:pt x="4124452" y="437260"/>
                </a:lnTo>
                <a:lnTo>
                  <a:pt x="4441189" y="513206"/>
                </a:lnTo>
                <a:lnTo>
                  <a:pt x="4770755" y="595756"/>
                </a:lnTo>
                <a:lnTo>
                  <a:pt x="5113020" y="687196"/>
                </a:lnTo>
                <a:lnTo>
                  <a:pt x="5467984" y="787653"/>
                </a:lnTo>
              </a:path>
              <a:path w="6089015" h="788035">
                <a:moveTo>
                  <a:pt x="2780792" y="651509"/>
                </a:moveTo>
                <a:lnTo>
                  <a:pt x="2876423" y="624713"/>
                </a:lnTo>
                <a:lnTo>
                  <a:pt x="3138043" y="555625"/>
                </a:lnTo>
                <a:lnTo>
                  <a:pt x="3318637" y="508761"/>
                </a:lnTo>
                <a:lnTo>
                  <a:pt x="3527044" y="457453"/>
                </a:lnTo>
                <a:lnTo>
                  <a:pt x="3758819" y="401573"/>
                </a:lnTo>
                <a:lnTo>
                  <a:pt x="4007484" y="341375"/>
                </a:lnTo>
                <a:lnTo>
                  <a:pt x="4271136" y="283336"/>
                </a:lnTo>
                <a:lnTo>
                  <a:pt x="4541138" y="225297"/>
                </a:lnTo>
                <a:lnTo>
                  <a:pt x="4817490" y="171830"/>
                </a:lnTo>
                <a:lnTo>
                  <a:pt x="5091683" y="120522"/>
                </a:lnTo>
                <a:lnTo>
                  <a:pt x="5227828" y="98170"/>
                </a:lnTo>
                <a:lnTo>
                  <a:pt x="5359654" y="75818"/>
                </a:lnTo>
                <a:lnTo>
                  <a:pt x="5491480" y="58038"/>
                </a:lnTo>
                <a:lnTo>
                  <a:pt x="5618987" y="40131"/>
                </a:lnTo>
                <a:lnTo>
                  <a:pt x="5744463" y="26796"/>
                </a:lnTo>
                <a:lnTo>
                  <a:pt x="5863462" y="15620"/>
                </a:lnTo>
                <a:lnTo>
                  <a:pt x="5978271" y="6730"/>
                </a:lnTo>
                <a:lnTo>
                  <a:pt x="608876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11670" y="1679447"/>
            <a:ext cx="8723630" cy="1330325"/>
          </a:xfrm>
          <a:custGeom>
            <a:avLst/>
            <a:gdLst/>
            <a:ahLst/>
            <a:cxnLst/>
            <a:rect l="l" t="t" r="r" b="b"/>
            <a:pathLst>
              <a:path w="8723630" h="1330325">
                <a:moveTo>
                  <a:pt x="1556042" y="0"/>
                </a:moveTo>
                <a:lnTo>
                  <a:pt x="1402753" y="0"/>
                </a:lnTo>
                <a:lnTo>
                  <a:pt x="1258100" y="4444"/>
                </a:lnTo>
                <a:lnTo>
                  <a:pt x="1121829" y="11175"/>
                </a:lnTo>
                <a:lnTo>
                  <a:pt x="874890" y="33400"/>
                </a:lnTo>
                <a:lnTo>
                  <a:pt x="762063" y="49022"/>
                </a:lnTo>
                <a:lnTo>
                  <a:pt x="659891" y="64642"/>
                </a:lnTo>
                <a:lnTo>
                  <a:pt x="564095" y="82550"/>
                </a:lnTo>
                <a:lnTo>
                  <a:pt x="478955" y="102615"/>
                </a:lnTo>
                <a:lnTo>
                  <a:pt x="398056" y="120523"/>
                </a:lnTo>
                <a:lnTo>
                  <a:pt x="327812" y="140588"/>
                </a:lnTo>
                <a:lnTo>
                  <a:pt x="206476" y="178435"/>
                </a:lnTo>
                <a:lnTo>
                  <a:pt x="157518" y="196341"/>
                </a:lnTo>
                <a:lnTo>
                  <a:pt x="51079" y="240918"/>
                </a:lnTo>
                <a:lnTo>
                  <a:pt x="0" y="267715"/>
                </a:lnTo>
                <a:lnTo>
                  <a:pt x="0" y="1329816"/>
                </a:lnTo>
                <a:lnTo>
                  <a:pt x="8719096" y="1329816"/>
                </a:lnTo>
                <a:lnTo>
                  <a:pt x="8723414" y="1323213"/>
                </a:lnTo>
                <a:lnTo>
                  <a:pt x="8723414" y="850138"/>
                </a:lnTo>
                <a:lnTo>
                  <a:pt x="7182142" y="850138"/>
                </a:lnTo>
                <a:lnTo>
                  <a:pt x="7043839" y="847851"/>
                </a:lnTo>
                <a:lnTo>
                  <a:pt x="6899059" y="843406"/>
                </a:lnTo>
                <a:lnTo>
                  <a:pt x="6750088" y="836676"/>
                </a:lnTo>
                <a:lnTo>
                  <a:pt x="6594640" y="825626"/>
                </a:lnTo>
                <a:lnTo>
                  <a:pt x="6260503" y="792099"/>
                </a:lnTo>
                <a:lnTo>
                  <a:pt x="5900712" y="745236"/>
                </a:lnTo>
                <a:lnTo>
                  <a:pt x="5709196" y="716279"/>
                </a:lnTo>
                <a:lnTo>
                  <a:pt x="5509044" y="682751"/>
                </a:lnTo>
                <a:lnTo>
                  <a:pt x="5302542" y="644778"/>
                </a:lnTo>
                <a:lnTo>
                  <a:pt x="4861979" y="557784"/>
                </a:lnTo>
                <a:lnTo>
                  <a:pt x="4136047" y="394969"/>
                </a:lnTo>
                <a:lnTo>
                  <a:pt x="3614458" y="267715"/>
                </a:lnTo>
                <a:lnTo>
                  <a:pt x="3122841" y="165100"/>
                </a:lnTo>
                <a:lnTo>
                  <a:pt x="2892844" y="124967"/>
                </a:lnTo>
                <a:lnTo>
                  <a:pt x="2673642" y="91439"/>
                </a:lnTo>
                <a:lnTo>
                  <a:pt x="2462949" y="62484"/>
                </a:lnTo>
                <a:lnTo>
                  <a:pt x="2262797" y="40131"/>
                </a:lnTo>
                <a:lnTo>
                  <a:pt x="2073313" y="22351"/>
                </a:lnTo>
                <a:lnTo>
                  <a:pt x="1719999" y="2159"/>
                </a:lnTo>
                <a:lnTo>
                  <a:pt x="1556042" y="0"/>
                </a:lnTo>
                <a:close/>
              </a:path>
              <a:path w="8723630" h="1330325">
                <a:moveTo>
                  <a:pt x="8723414" y="568960"/>
                </a:moveTo>
                <a:lnTo>
                  <a:pt x="8638197" y="604647"/>
                </a:lnTo>
                <a:lnTo>
                  <a:pt x="8557298" y="635888"/>
                </a:lnTo>
                <a:lnTo>
                  <a:pt x="8472208" y="664972"/>
                </a:lnTo>
                <a:lnTo>
                  <a:pt x="8295551" y="718438"/>
                </a:lnTo>
                <a:lnTo>
                  <a:pt x="8201825" y="743076"/>
                </a:lnTo>
                <a:lnTo>
                  <a:pt x="8005991" y="783209"/>
                </a:lnTo>
                <a:lnTo>
                  <a:pt x="7901724" y="800988"/>
                </a:lnTo>
                <a:lnTo>
                  <a:pt x="7680363" y="827786"/>
                </a:lnTo>
                <a:lnTo>
                  <a:pt x="7441857" y="845692"/>
                </a:lnTo>
                <a:lnTo>
                  <a:pt x="7314222" y="850138"/>
                </a:lnTo>
                <a:lnTo>
                  <a:pt x="8723414" y="850138"/>
                </a:lnTo>
                <a:lnTo>
                  <a:pt x="8723414" y="568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2117" y="1104391"/>
            <a:ext cx="6239764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958" y="2837138"/>
            <a:ext cx="5091430" cy="296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7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hyperlink" Target="https://votray.ru/about/investoru.php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7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hyperlink" Target="http://www.izhnefteplast.ru/" TargetMode="External"/><Relationship Id="rId8" Type="http://schemas.openxmlformats.org/officeDocument/2006/relationships/hyperlink" Target="http://www.woodver.ru/" TargetMode="External"/><Relationship Id="rId9" Type="http://schemas.openxmlformats.org/officeDocument/2006/relationships/hyperlink" Target="http://www.vztm.ru/" TargetMode="External"/><Relationship Id="rId10" Type="http://schemas.openxmlformats.org/officeDocument/2006/relationships/hyperlink" Target="http://www.instagram.com/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7.png"/><Relationship Id="rId5" Type="http://schemas.openxmlformats.org/officeDocument/2006/relationships/hyperlink" Target="http://www.pihtovka.ru/" TargetMode="External"/><Relationship Id="rId6" Type="http://schemas.openxmlformats.org/officeDocument/2006/relationships/hyperlink" Target="http://www.udmps.ru/" TargetMode="External"/><Relationship Id="rId7" Type="http://schemas.openxmlformats.org/officeDocument/2006/relationships/hyperlink" Target="http://www.vk.com/agrovil" TargetMode="External"/><Relationship Id="rId8" Type="http://schemas.openxmlformats.org/officeDocument/2006/relationships/hyperlink" Target="http://www.umosta18.ru/" TargetMode="External"/><Relationship Id="rId9" Type="http://schemas.openxmlformats.org/officeDocument/2006/relationships/image" Target="../media/image30.png"/><Relationship Id="rId10" Type="http://schemas.openxmlformats.org/officeDocument/2006/relationships/image" Target="../media/image3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7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695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Воткинский</a:t>
            </a:r>
            <a:r>
              <a:rPr dirty="0" spc="-55"/>
              <a:t> </a:t>
            </a:r>
            <a:r>
              <a:rPr dirty="0" spc="-5"/>
              <a:t>район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828800" y="2168651"/>
            <a:ext cx="5826760" cy="1902460"/>
            <a:chOff x="1828800" y="2168651"/>
            <a:chExt cx="5826760" cy="19024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23871" y="2168651"/>
              <a:ext cx="5434583" cy="123139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28800" y="2839211"/>
              <a:ext cx="1133856" cy="123139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34184" y="2839211"/>
              <a:ext cx="3657600" cy="123139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85232" y="2839211"/>
              <a:ext cx="2369819" cy="1231392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162936" y="2298573"/>
            <a:ext cx="5125720" cy="1367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194945">
              <a:lnSpc>
                <a:spcPct val="100000"/>
              </a:lnSpc>
              <a:spcBef>
                <a:spcPts val="105"/>
              </a:spcBef>
            </a:pPr>
            <a:r>
              <a:rPr dirty="0" sz="4400" b="1">
                <a:solidFill>
                  <a:srgbClr val="FFFFFF"/>
                </a:solidFill>
                <a:latin typeface="Candara"/>
                <a:cs typeface="Candara"/>
              </a:rPr>
              <a:t>Добро пожаловать </a:t>
            </a:r>
            <a:r>
              <a:rPr dirty="0" sz="4400" spc="5" b="1">
                <a:solidFill>
                  <a:srgbClr val="FFFFFF"/>
                </a:solidFill>
                <a:latin typeface="Candara"/>
                <a:cs typeface="Candara"/>
              </a:rPr>
              <a:t> </a:t>
            </a:r>
            <a:r>
              <a:rPr dirty="0" sz="4400" b="1">
                <a:solidFill>
                  <a:srgbClr val="FFFFFF"/>
                </a:solidFill>
                <a:latin typeface="Candara"/>
                <a:cs typeface="Candara"/>
              </a:rPr>
              <a:t>в</a:t>
            </a:r>
            <a:r>
              <a:rPr dirty="0" sz="4400" spc="-15" b="1">
                <a:solidFill>
                  <a:srgbClr val="FFFFFF"/>
                </a:solidFill>
                <a:latin typeface="Candara"/>
                <a:cs typeface="Candara"/>
              </a:rPr>
              <a:t> </a:t>
            </a:r>
            <a:r>
              <a:rPr dirty="0" sz="4400" spc="-5" b="1">
                <a:solidFill>
                  <a:srgbClr val="FFFFFF"/>
                </a:solidFill>
                <a:latin typeface="Candara"/>
                <a:cs typeface="Candara"/>
              </a:rPr>
              <a:t>Воткинский</a:t>
            </a:r>
            <a:r>
              <a:rPr dirty="0" sz="4400" spc="-25" b="1">
                <a:solidFill>
                  <a:srgbClr val="FFFFFF"/>
                </a:solidFill>
                <a:latin typeface="Candara"/>
                <a:cs typeface="Candara"/>
              </a:rPr>
              <a:t> </a:t>
            </a:r>
            <a:r>
              <a:rPr dirty="0" sz="4400" spc="-5" b="1">
                <a:solidFill>
                  <a:srgbClr val="FFFFFF"/>
                </a:solidFill>
                <a:latin typeface="Candara"/>
                <a:cs typeface="Candara"/>
              </a:rPr>
              <a:t>район!</a:t>
            </a:r>
            <a:endParaRPr sz="4400">
              <a:latin typeface="Candara"/>
              <a:cs typeface="Candara"/>
            </a:endParaRPr>
          </a:p>
        </p:txBody>
      </p:sp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68386" y="836663"/>
            <a:ext cx="720077" cy="9508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6323" y="452754"/>
            <a:ext cx="157543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FFFFFF"/>
                </a:solidFill>
                <a:latin typeface="Candara"/>
                <a:cs typeface="Candara"/>
              </a:rPr>
              <a:t>Воткинский</a:t>
            </a:r>
            <a:r>
              <a:rPr dirty="0" sz="1500" spc="-70" b="1">
                <a:solidFill>
                  <a:srgbClr val="FFFFFF"/>
                </a:solidFill>
                <a:latin typeface="Candara"/>
                <a:cs typeface="Candara"/>
              </a:rPr>
              <a:t> </a:t>
            </a:r>
            <a:r>
              <a:rPr dirty="0" sz="1500" b="1">
                <a:solidFill>
                  <a:srgbClr val="FFFFFF"/>
                </a:solidFill>
                <a:latin typeface="Candara"/>
                <a:cs typeface="Candara"/>
              </a:rPr>
              <a:t>район</a:t>
            </a:r>
            <a:endParaRPr sz="1500">
              <a:latin typeface="Candara"/>
              <a:cs typeface="Candar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1492" y="367093"/>
            <a:ext cx="360045" cy="4754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26819" y="1018032"/>
            <a:ext cx="1719072" cy="84582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2117" y="1104391"/>
            <a:ext cx="12426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60"/>
              <a:t>Р</a:t>
            </a:r>
            <a:r>
              <a:rPr dirty="0"/>
              <a:t>АЙОН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512063" y="806195"/>
            <a:ext cx="852169" cy="2234565"/>
            <a:chOff x="512063" y="806195"/>
            <a:chExt cx="852169" cy="223456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2063" y="1903476"/>
              <a:ext cx="851916" cy="113690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7126" y="806195"/>
              <a:ext cx="820978" cy="1107186"/>
            </a:xfrm>
            <a:prstGeom prst="rect">
              <a:avLst/>
            </a:prstGeom>
          </p:spPr>
        </p:pic>
      </p:grpSp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39328" y="4344712"/>
            <a:ext cx="512064" cy="2156856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8211037" y="4365501"/>
            <a:ext cx="735965" cy="21653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5630"/>
              </a:lnSpc>
            </a:pPr>
            <a:r>
              <a:rPr dirty="0" sz="5000" b="1">
                <a:solidFill>
                  <a:srgbClr val="F8D98B"/>
                </a:solidFill>
                <a:latin typeface="Arial"/>
                <a:cs typeface="Arial"/>
              </a:rPr>
              <a:t>95</a:t>
            </a:r>
            <a:r>
              <a:rPr dirty="0" sz="5000" spc="-105" b="1">
                <a:solidFill>
                  <a:srgbClr val="F8D98B"/>
                </a:solidFill>
                <a:latin typeface="Arial"/>
                <a:cs typeface="Arial"/>
              </a:rPr>
              <a:t> </a:t>
            </a:r>
            <a:r>
              <a:rPr dirty="0" sz="5000" b="1">
                <a:solidFill>
                  <a:srgbClr val="F8D98B"/>
                </a:solidFill>
                <a:latin typeface="Arial"/>
                <a:cs typeface="Arial"/>
              </a:rPr>
              <a:t>ЛЕТ</a:t>
            </a:r>
            <a:endParaRPr sz="500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383538" y="2702560"/>
          <a:ext cx="6076315" cy="1324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5990"/>
                <a:gridCol w="3851275"/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Candara"/>
                          <a:cs typeface="Candara"/>
                        </a:rPr>
                        <a:t>Численность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0B6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18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491</a:t>
                      </a: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Candara"/>
                          <a:cs typeface="Candara"/>
                        </a:rPr>
                        <a:t>чел.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0B6FC"/>
                    </a:solidFill>
                  </a:tcPr>
                </a:tc>
              </a:tr>
              <a:tr h="94106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ndara"/>
                          <a:cs typeface="Candara"/>
                        </a:rPr>
                        <a:t>Точки</a:t>
                      </a:r>
                      <a:r>
                        <a:rPr dirty="0" sz="1800" spc="-55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роста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4F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ndara"/>
                          <a:cs typeface="Candara"/>
                        </a:rPr>
                        <a:t>Туризм</a:t>
                      </a:r>
                      <a:endParaRPr sz="1800">
                        <a:latin typeface="Candara"/>
                        <a:cs typeface="Candara"/>
                      </a:endParaRPr>
                    </a:p>
                    <a:p>
                      <a:pPr algn="ctr" marL="927735" marR="92011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ndara"/>
                          <a:cs typeface="Candara"/>
                        </a:rPr>
                        <a:t>Промышленность 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5">
                          <a:latin typeface="Candara"/>
                          <a:cs typeface="Candara"/>
                        </a:rPr>
                        <a:t>Сельское</a:t>
                      </a:r>
                      <a:r>
                        <a:rPr dirty="0" sz="1800" spc="-75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5">
                          <a:latin typeface="Candara"/>
                          <a:cs typeface="Candara"/>
                        </a:rPr>
                        <a:t>хозяйство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4F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353058" y="4702428"/>
          <a:ext cx="6115050" cy="1496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>
                          <a:latin typeface="Candara"/>
                          <a:cs typeface="Candara"/>
                        </a:rPr>
                        <a:t>Средние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5">
                          <a:latin typeface="Candara"/>
                          <a:cs typeface="Candara"/>
                        </a:rPr>
                        <a:t>предприятия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6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6F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ndara"/>
                          <a:cs typeface="Candara"/>
                        </a:rPr>
                        <a:t>Малые</a:t>
                      </a:r>
                      <a:r>
                        <a:rPr dirty="0" sz="1800" spc="-20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10">
                          <a:latin typeface="Candara"/>
                          <a:cs typeface="Candara"/>
                        </a:rPr>
                        <a:t>предприятия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9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544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9EE"/>
                    </a:solidFill>
                  </a:tcPr>
                </a:tc>
              </a:tr>
              <a:tr h="3707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5">
                          <a:latin typeface="Candara"/>
                          <a:cs typeface="Candara"/>
                        </a:rPr>
                        <a:t>ИП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508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5">
                          <a:latin typeface="Candara"/>
                          <a:cs typeface="Candara"/>
                        </a:rPr>
                        <a:t>Самозанятые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9E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327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9EE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834339" y="4038676"/>
            <a:ext cx="178181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latin typeface="Candara"/>
                <a:cs typeface="Candara"/>
              </a:rPr>
              <a:t>Экономика</a:t>
            </a:r>
            <a:endParaRPr sz="28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6339" y="1042416"/>
            <a:ext cx="5586984" cy="78943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04874" y="1121155"/>
            <a:ext cx="513969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/>
              <a:t>КОНКУРЕТНЫЕ</a:t>
            </a:r>
            <a:r>
              <a:rPr dirty="0" sz="2800" spc="-20"/>
              <a:t> </a:t>
            </a:r>
            <a:r>
              <a:rPr dirty="0" sz="2800" spc="-10"/>
              <a:t>ПРЕИМУЩЕСТВА</a:t>
            </a:r>
            <a:endParaRPr sz="280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06836" y="3442572"/>
            <a:ext cx="467022" cy="305284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353135" y="3430286"/>
            <a:ext cx="533400" cy="31007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795"/>
              </a:lnSpc>
            </a:pPr>
            <a:r>
              <a:rPr dirty="0" sz="4000" spc="-5" b="1">
                <a:solidFill>
                  <a:srgbClr val="F8D98B"/>
                </a:solidFill>
                <a:latin typeface="Candara"/>
                <a:cs typeface="Candara"/>
              </a:rPr>
              <a:t>МЫ</a:t>
            </a:r>
            <a:r>
              <a:rPr dirty="0" sz="4000" spc="-60" b="1">
                <a:solidFill>
                  <a:srgbClr val="F8D98B"/>
                </a:solidFill>
                <a:latin typeface="Candara"/>
                <a:cs typeface="Candara"/>
              </a:rPr>
              <a:t> </a:t>
            </a:r>
            <a:r>
              <a:rPr dirty="0" sz="4000" spc="-5" b="1">
                <a:solidFill>
                  <a:srgbClr val="F8D98B"/>
                </a:solidFill>
                <a:latin typeface="Candara"/>
                <a:cs typeface="Candara"/>
              </a:rPr>
              <a:t>ВПЕРЕДИ</a:t>
            </a:r>
            <a:endParaRPr sz="4000">
              <a:latin typeface="Candara"/>
              <a:cs typeface="Candar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43127" y="877188"/>
            <a:ext cx="756285" cy="2093595"/>
            <a:chOff x="643127" y="877188"/>
            <a:chExt cx="756285" cy="209359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3127" y="1903475"/>
              <a:ext cx="755904" cy="10668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8456" y="877188"/>
              <a:ext cx="725335" cy="1036827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29513" y="2696337"/>
            <a:ext cx="6505575" cy="3462020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299085" marR="488315" indent="-287020">
              <a:lnSpc>
                <a:spcPct val="80000"/>
              </a:lnSpc>
              <a:spcBef>
                <a:spcPts val="655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2300" spc="-5">
                <a:latin typeface="Candara"/>
                <a:cs typeface="Candara"/>
              </a:rPr>
              <a:t>Трассы</a:t>
            </a:r>
            <a:r>
              <a:rPr dirty="0" sz="2300" spc="-3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Воткинск-Пермь,</a:t>
            </a:r>
            <a:r>
              <a:rPr dirty="0" sz="2300" spc="-3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Воткинск</a:t>
            </a:r>
            <a:r>
              <a:rPr dirty="0" sz="2300" spc="-1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–</a:t>
            </a:r>
            <a:r>
              <a:rPr dirty="0" sz="2300" spc="-1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Ижевск, </a:t>
            </a:r>
            <a:r>
              <a:rPr dirty="0" sz="2300" spc="-48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Воткинск</a:t>
            </a:r>
            <a:r>
              <a:rPr dirty="0" sz="2300" spc="-2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–</a:t>
            </a:r>
            <a:r>
              <a:rPr dirty="0" sz="2300" spc="-1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Чайковский;</a:t>
            </a:r>
            <a:endParaRPr sz="2300">
              <a:latin typeface="Candara"/>
              <a:cs typeface="Candara"/>
            </a:endParaRPr>
          </a:p>
          <a:p>
            <a:pPr marL="299085" indent="-287020">
              <a:lnSpc>
                <a:spcPct val="100000"/>
              </a:lnSpc>
              <a:spcBef>
                <a:spcPts val="1655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2300">
                <a:latin typeface="Candara"/>
                <a:cs typeface="Candara"/>
              </a:rPr>
              <a:t>Наличие</a:t>
            </a:r>
            <a:r>
              <a:rPr dirty="0" sz="2300" spc="-45">
                <a:latin typeface="Candara"/>
                <a:cs typeface="Candara"/>
              </a:rPr>
              <a:t> </a:t>
            </a:r>
            <a:r>
              <a:rPr dirty="0" sz="2300" spc="-5">
                <a:latin typeface="Candara"/>
                <a:cs typeface="Candara"/>
              </a:rPr>
              <a:t>ж/д</a:t>
            </a:r>
            <a:r>
              <a:rPr dirty="0" sz="2300" spc="-2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путей;</a:t>
            </a:r>
            <a:endParaRPr sz="2300">
              <a:latin typeface="Candara"/>
              <a:cs typeface="Candara"/>
            </a:endParaRPr>
          </a:p>
          <a:p>
            <a:pPr marL="299085" indent="-287020">
              <a:lnSpc>
                <a:spcPct val="100000"/>
              </a:lnSpc>
              <a:spcBef>
                <a:spcPts val="1660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2300">
                <a:latin typeface="Candara"/>
                <a:cs typeface="Candara"/>
              </a:rPr>
              <a:t>Близость</a:t>
            </a:r>
            <a:r>
              <a:rPr dirty="0" sz="2300" spc="-2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порта,</a:t>
            </a:r>
            <a:r>
              <a:rPr dirty="0" sz="2300" spc="-3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аэропорта,</a:t>
            </a:r>
            <a:r>
              <a:rPr dirty="0" sz="2300" spc="-40">
                <a:latin typeface="Candara"/>
                <a:cs typeface="Candara"/>
              </a:rPr>
              <a:t> </a:t>
            </a:r>
            <a:r>
              <a:rPr dirty="0" sz="2300" spc="-5">
                <a:latin typeface="Candara"/>
                <a:cs typeface="Candara"/>
              </a:rPr>
              <a:t>ж/д;</a:t>
            </a:r>
            <a:endParaRPr sz="2300">
              <a:latin typeface="Candara"/>
              <a:cs typeface="Candara"/>
            </a:endParaRPr>
          </a:p>
          <a:p>
            <a:pPr marL="299085" indent="-287020">
              <a:lnSpc>
                <a:spcPct val="100000"/>
              </a:lnSpc>
              <a:spcBef>
                <a:spcPts val="1655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2300">
                <a:latin typeface="Candara"/>
                <a:cs typeface="Candara"/>
              </a:rPr>
              <a:t>Наличие</a:t>
            </a:r>
            <a:r>
              <a:rPr dirty="0" sz="2300" spc="-4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природных</a:t>
            </a:r>
            <a:r>
              <a:rPr dirty="0" sz="2300" spc="-4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ресурсов;</a:t>
            </a:r>
            <a:endParaRPr sz="2300">
              <a:latin typeface="Candara"/>
              <a:cs typeface="Candara"/>
            </a:endParaRPr>
          </a:p>
          <a:p>
            <a:pPr marL="299085" indent="-287020">
              <a:lnSpc>
                <a:spcPct val="100000"/>
              </a:lnSpc>
              <a:spcBef>
                <a:spcPts val="1660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2300">
                <a:latin typeface="Candara"/>
                <a:cs typeface="Candara"/>
              </a:rPr>
              <a:t>Наличие</a:t>
            </a:r>
            <a:r>
              <a:rPr dirty="0" sz="2300" spc="-3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свободных</a:t>
            </a:r>
            <a:r>
              <a:rPr dirty="0" sz="2300" spc="-1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земельных</a:t>
            </a:r>
            <a:r>
              <a:rPr dirty="0" sz="2300" spc="-4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участков;</a:t>
            </a:r>
            <a:endParaRPr sz="2300">
              <a:latin typeface="Candara"/>
              <a:cs typeface="Candara"/>
            </a:endParaRPr>
          </a:p>
          <a:p>
            <a:pPr marL="299085" indent="-287020">
              <a:lnSpc>
                <a:spcPct val="100000"/>
              </a:lnSpc>
              <a:spcBef>
                <a:spcPts val="1655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2300">
                <a:latin typeface="Candara"/>
                <a:cs typeface="Candara"/>
              </a:rPr>
              <a:t>Наличие</a:t>
            </a:r>
            <a:r>
              <a:rPr dirty="0" sz="2300" spc="-4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свободных</a:t>
            </a:r>
            <a:r>
              <a:rPr dirty="0" sz="2300" spc="-1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инвестиционных</a:t>
            </a:r>
            <a:r>
              <a:rPr dirty="0" sz="2300" spc="-5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площадок.</a:t>
            </a:r>
            <a:endParaRPr sz="2300">
              <a:latin typeface="Candara"/>
              <a:cs typeface="Candar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6323" y="452754"/>
            <a:ext cx="157543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FFFFFF"/>
                </a:solidFill>
                <a:latin typeface="Candara"/>
                <a:cs typeface="Candara"/>
              </a:rPr>
              <a:t>Воткинский</a:t>
            </a:r>
            <a:r>
              <a:rPr dirty="0" sz="1500" spc="-70" b="1">
                <a:solidFill>
                  <a:srgbClr val="FFFFFF"/>
                </a:solidFill>
                <a:latin typeface="Candara"/>
                <a:cs typeface="Candara"/>
              </a:rPr>
              <a:t> </a:t>
            </a:r>
            <a:r>
              <a:rPr dirty="0" sz="1500" b="1">
                <a:solidFill>
                  <a:srgbClr val="FFFFFF"/>
                </a:solidFill>
                <a:latin typeface="Candara"/>
                <a:cs typeface="Candara"/>
              </a:rPr>
              <a:t>район</a:t>
            </a:r>
            <a:endParaRPr sz="1500">
              <a:latin typeface="Candara"/>
              <a:cs typeface="Candar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81492" y="367093"/>
            <a:ext cx="360045" cy="4754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26819" y="1018032"/>
            <a:ext cx="4290059" cy="8458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2117" y="1104391"/>
            <a:ext cx="38144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ЗЕМЕЛЬНЫЕ</a:t>
            </a:r>
            <a:r>
              <a:rPr dirty="0" spc="-80"/>
              <a:t> </a:t>
            </a:r>
            <a:r>
              <a:rPr dirty="0" spc="-5"/>
              <a:t>УЧАСТКИ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95488" y="2401822"/>
            <a:ext cx="1048511" cy="442722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353135" y="2738453"/>
            <a:ext cx="533400" cy="37922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795"/>
              </a:lnSpc>
            </a:pPr>
            <a:r>
              <a:rPr dirty="0" sz="4000" spc="-5" b="1">
                <a:solidFill>
                  <a:srgbClr val="F8D98B"/>
                </a:solidFill>
                <a:latin typeface="Candara"/>
                <a:cs typeface="Candara"/>
              </a:rPr>
              <a:t>ЗЕМЛЯ</a:t>
            </a:r>
            <a:r>
              <a:rPr dirty="0" sz="4000" spc="-45" b="1">
                <a:solidFill>
                  <a:srgbClr val="F8D98B"/>
                </a:solidFill>
                <a:latin typeface="Candara"/>
                <a:cs typeface="Candara"/>
              </a:rPr>
              <a:t> </a:t>
            </a:r>
            <a:r>
              <a:rPr dirty="0" sz="4000" spc="-10" b="1">
                <a:solidFill>
                  <a:srgbClr val="F8D98B"/>
                </a:solidFill>
                <a:latin typeface="Candara"/>
                <a:cs typeface="Candara"/>
              </a:rPr>
              <a:t>БИЗНЕСУ</a:t>
            </a:r>
            <a:endParaRPr sz="40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56323" y="452754"/>
            <a:ext cx="157543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FFFFFF"/>
                </a:solidFill>
                <a:latin typeface="Candara"/>
                <a:cs typeface="Candara"/>
              </a:rPr>
              <a:t>Воткинский</a:t>
            </a:r>
            <a:r>
              <a:rPr dirty="0" sz="1500" spc="-70" b="1">
                <a:solidFill>
                  <a:srgbClr val="FFFFFF"/>
                </a:solidFill>
                <a:latin typeface="Candara"/>
                <a:cs typeface="Candara"/>
              </a:rPr>
              <a:t> </a:t>
            </a:r>
            <a:r>
              <a:rPr dirty="0" sz="1500" b="1">
                <a:solidFill>
                  <a:srgbClr val="FFFFFF"/>
                </a:solidFill>
                <a:latin typeface="Candara"/>
                <a:cs typeface="Candara"/>
              </a:rPr>
              <a:t>район</a:t>
            </a:r>
            <a:endParaRPr sz="1500">
              <a:latin typeface="Candara"/>
              <a:cs typeface="Candara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81492" y="367093"/>
            <a:ext cx="360045" cy="475424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669036" y="951611"/>
            <a:ext cx="742315" cy="1979295"/>
            <a:chOff x="669036" y="951611"/>
            <a:chExt cx="742315" cy="197929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9036" y="1920239"/>
              <a:ext cx="742188" cy="101041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3564" y="951611"/>
              <a:ext cx="711911" cy="979169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595376" y="2549398"/>
            <a:ext cx="6579234" cy="38474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620"/>
              </a:lnSpc>
              <a:spcBef>
                <a:spcPts val="105"/>
              </a:spcBef>
            </a:pPr>
            <a:r>
              <a:rPr dirty="0" sz="2300" spc="-5" b="1">
                <a:latin typeface="Candara"/>
                <a:cs typeface="Candara"/>
              </a:rPr>
              <a:t>Сформированные</a:t>
            </a:r>
            <a:r>
              <a:rPr dirty="0" sz="2300" spc="-15" b="1">
                <a:latin typeface="Candara"/>
                <a:cs typeface="Candara"/>
              </a:rPr>
              <a:t> </a:t>
            </a:r>
            <a:r>
              <a:rPr dirty="0" sz="2300" b="1">
                <a:latin typeface="Candara"/>
                <a:cs typeface="Candara"/>
              </a:rPr>
              <a:t>земельные</a:t>
            </a:r>
            <a:r>
              <a:rPr dirty="0" sz="2300" spc="-20" b="1">
                <a:latin typeface="Candara"/>
                <a:cs typeface="Candara"/>
              </a:rPr>
              <a:t> </a:t>
            </a:r>
            <a:r>
              <a:rPr dirty="0" sz="2300" spc="-5" b="1">
                <a:latin typeface="Candara"/>
                <a:cs typeface="Candara"/>
              </a:rPr>
              <a:t>участки:</a:t>
            </a:r>
            <a:endParaRPr sz="2300">
              <a:latin typeface="Candara"/>
              <a:cs typeface="Candara"/>
            </a:endParaRPr>
          </a:p>
          <a:p>
            <a:pPr marL="354965" marR="314325" indent="-342900">
              <a:lnSpc>
                <a:spcPts val="2480"/>
              </a:lnSpc>
              <a:spcBef>
                <a:spcPts val="17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300" spc="-5">
                <a:latin typeface="Candara"/>
                <a:cs typeface="Candara"/>
              </a:rPr>
              <a:t>Участок </a:t>
            </a:r>
            <a:r>
              <a:rPr dirty="0" sz="2300">
                <a:latin typeface="Candara"/>
                <a:cs typeface="Candara"/>
              </a:rPr>
              <a:t>под </a:t>
            </a:r>
            <a:r>
              <a:rPr dirty="0" sz="2300" spc="-5">
                <a:latin typeface="Candara"/>
                <a:cs typeface="Candara"/>
              </a:rPr>
              <a:t>заправку транспортных </a:t>
            </a:r>
            <a:r>
              <a:rPr dirty="0" sz="2300">
                <a:latin typeface="Candara"/>
                <a:cs typeface="Candara"/>
              </a:rPr>
              <a:t>средств в </a:t>
            </a:r>
            <a:r>
              <a:rPr dirty="0" sz="2300" spc="-484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с.</a:t>
            </a:r>
            <a:r>
              <a:rPr dirty="0" sz="2300" spc="-1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Кельчино</a:t>
            </a:r>
            <a:r>
              <a:rPr dirty="0" sz="2300" spc="-10">
                <a:latin typeface="Candara"/>
                <a:cs typeface="Candara"/>
              </a:rPr>
              <a:t> </a:t>
            </a:r>
            <a:r>
              <a:rPr dirty="0" sz="2300" spc="-5">
                <a:latin typeface="Candara"/>
                <a:cs typeface="Candara"/>
              </a:rPr>
              <a:t>(южнее</a:t>
            </a:r>
            <a:r>
              <a:rPr dirty="0" sz="2300" spc="-2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1</a:t>
            </a:r>
            <a:r>
              <a:rPr dirty="0" sz="2300" spc="-1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км.)</a:t>
            </a:r>
            <a:endParaRPr sz="2300">
              <a:latin typeface="Candara"/>
              <a:cs typeface="Candara"/>
            </a:endParaRPr>
          </a:p>
          <a:p>
            <a:pPr marL="393065">
              <a:lnSpc>
                <a:spcPts val="2315"/>
              </a:lnSpc>
            </a:pPr>
            <a:r>
              <a:rPr dirty="0" sz="2300">
                <a:latin typeface="Candara"/>
                <a:cs typeface="Candara"/>
              </a:rPr>
              <a:t>s=</a:t>
            </a:r>
            <a:r>
              <a:rPr dirty="0" sz="2000">
                <a:latin typeface="Arial"/>
                <a:cs typeface="Arial"/>
              </a:rPr>
              <a:t>1,4</a:t>
            </a:r>
            <a:r>
              <a:rPr dirty="0" sz="2000" spc="-65">
                <a:latin typeface="Arial"/>
                <a:cs typeface="Arial"/>
              </a:rPr>
              <a:t> </a:t>
            </a:r>
            <a:r>
              <a:rPr dirty="0" sz="2300" spc="-5">
                <a:latin typeface="Candara"/>
                <a:cs typeface="Candara"/>
              </a:rPr>
              <a:t>га</a:t>
            </a:r>
            <a:endParaRPr sz="2300">
              <a:latin typeface="Candara"/>
              <a:cs typeface="Candara"/>
            </a:endParaRPr>
          </a:p>
          <a:p>
            <a:pPr marL="355600" indent="-342900">
              <a:lnSpc>
                <a:spcPts val="2485"/>
              </a:lnSpc>
              <a:buFont typeface="Wingdings"/>
              <a:buChar char=""/>
              <a:tabLst>
                <a:tab pos="355600" algn="l"/>
              </a:tabLst>
            </a:pPr>
            <a:r>
              <a:rPr dirty="0" sz="2300" spc="-5">
                <a:latin typeface="Candara"/>
                <a:cs typeface="Candara"/>
              </a:rPr>
              <a:t>Участок</a:t>
            </a:r>
            <a:r>
              <a:rPr dirty="0" sz="2300">
                <a:latin typeface="Candara"/>
                <a:cs typeface="Candara"/>
              </a:rPr>
              <a:t> с</a:t>
            </a:r>
            <a:r>
              <a:rPr dirty="0" sz="2300" spc="-5">
                <a:latin typeface="Candara"/>
                <a:cs typeface="Candara"/>
              </a:rPr>
              <a:t> возможностью</a:t>
            </a:r>
            <a:r>
              <a:rPr dirty="0" sz="2300">
                <a:latin typeface="Candara"/>
                <a:cs typeface="Candara"/>
              </a:rPr>
              <a:t> обслуживания</a:t>
            </a:r>
            <a:endParaRPr sz="2300">
              <a:latin typeface="Candara"/>
              <a:cs typeface="Candara"/>
            </a:endParaRPr>
          </a:p>
          <a:p>
            <a:pPr marL="354965" marR="445770">
              <a:lnSpc>
                <a:spcPts val="2490"/>
              </a:lnSpc>
              <a:spcBef>
                <a:spcPts val="170"/>
              </a:spcBef>
            </a:pPr>
            <a:r>
              <a:rPr dirty="0" sz="2300">
                <a:latin typeface="Candara"/>
                <a:cs typeface="Candara"/>
              </a:rPr>
              <a:t>автотранспорта в п. Новый </a:t>
            </a:r>
            <a:r>
              <a:rPr dirty="0" sz="2300" spc="-5">
                <a:latin typeface="Candara"/>
                <a:cs typeface="Candara"/>
              </a:rPr>
              <a:t>(ул. </a:t>
            </a:r>
            <a:r>
              <a:rPr dirty="0" sz="2300">
                <a:latin typeface="Candara"/>
                <a:cs typeface="Candara"/>
              </a:rPr>
              <a:t>Построечная, </a:t>
            </a:r>
            <a:r>
              <a:rPr dirty="0" sz="2300" spc="-49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примерно 70 м. </a:t>
            </a:r>
            <a:r>
              <a:rPr dirty="0" sz="2300" spc="-5">
                <a:latin typeface="Candara"/>
                <a:cs typeface="Candara"/>
              </a:rPr>
              <a:t>северо-восточнее </a:t>
            </a:r>
            <a:r>
              <a:rPr dirty="0" sz="2300">
                <a:latin typeface="Candara"/>
                <a:cs typeface="Candara"/>
              </a:rPr>
              <a:t>от д. №1) </a:t>
            </a:r>
            <a:r>
              <a:rPr dirty="0" sz="2300" spc="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s=</a:t>
            </a:r>
            <a:r>
              <a:rPr dirty="0" sz="2000">
                <a:latin typeface="Arial"/>
                <a:cs typeface="Arial"/>
              </a:rPr>
              <a:t>1,3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300" spc="-5">
                <a:latin typeface="Candara"/>
                <a:cs typeface="Candara"/>
              </a:rPr>
              <a:t>га</a:t>
            </a:r>
            <a:endParaRPr sz="2300">
              <a:latin typeface="Candara"/>
              <a:cs typeface="Candara"/>
            </a:endParaRPr>
          </a:p>
          <a:p>
            <a:pPr marL="355600" indent="-342900">
              <a:lnSpc>
                <a:spcPts val="2300"/>
              </a:lnSpc>
              <a:buFont typeface="Wingdings"/>
              <a:buChar char=""/>
              <a:tabLst>
                <a:tab pos="355600" algn="l"/>
              </a:tabLst>
            </a:pPr>
            <a:r>
              <a:rPr dirty="0" sz="2300" spc="-5">
                <a:latin typeface="Candara"/>
                <a:cs typeface="Candara"/>
              </a:rPr>
              <a:t>Участок</a:t>
            </a:r>
            <a:r>
              <a:rPr dirty="0" sz="2300" spc="-1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для</a:t>
            </a:r>
            <a:r>
              <a:rPr dirty="0" sz="2300" spc="-1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с/х</a:t>
            </a:r>
            <a:r>
              <a:rPr dirty="0" sz="2300" spc="-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назначения</a:t>
            </a:r>
            <a:r>
              <a:rPr dirty="0" sz="2300" spc="-2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в</a:t>
            </a:r>
            <a:r>
              <a:rPr dirty="0" sz="2300" spc="-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д.</a:t>
            </a:r>
            <a:r>
              <a:rPr dirty="0" sz="2300" spc="-1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Болгуры</a:t>
            </a:r>
            <a:endParaRPr sz="2300">
              <a:latin typeface="Candara"/>
              <a:cs typeface="Candara"/>
            </a:endParaRPr>
          </a:p>
          <a:p>
            <a:pPr marL="393065">
              <a:lnSpc>
                <a:spcPts val="2485"/>
              </a:lnSpc>
            </a:pPr>
            <a:r>
              <a:rPr dirty="0" sz="2300" spc="-10">
                <a:latin typeface="Candara"/>
                <a:cs typeface="Candara"/>
              </a:rPr>
              <a:t>s</a:t>
            </a:r>
            <a:r>
              <a:rPr dirty="0" sz="2300">
                <a:latin typeface="Candara"/>
                <a:cs typeface="Candara"/>
              </a:rPr>
              <a:t>=</a:t>
            </a:r>
            <a:r>
              <a:rPr dirty="0" sz="2000">
                <a:latin typeface="Arial"/>
                <a:cs typeface="Arial"/>
              </a:rPr>
              <a:t>5,3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sz="2300" spc="-5">
                <a:latin typeface="Candara"/>
                <a:cs typeface="Candara"/>
              </a:rPr>
              <a:t>га</a:t>
            </a:r>
            <a:endParaRPr sz="2300">
              <a:latin typeface="Candara"/>
              <a:cs typeface="Candara"/>
            </a:endParaRPr>
          </a:p>
          <a:p>
            <a:pPr marL="355600" indent="-342900">
              <a:lnSpc>
                <a:spcPts val="2485"/>
              </a:lnSpc>
              <a:buFont typeface="Wingdings"/>
              <a:buChar char=""/>
              <a:tabLst>
                <a:tab pos="355600" algn="l"/>
              </a:tabLst>
            </a:pPr>
            <a:r>
              <a:rPr dirty="0" sz="2300" spc="-5">
                <a:latin typeface="Candara"/>
                <a:cs typeface="Candara"/>
              </a:rPr>
              <a:t>Участок</a:t>
            </a:r>
            <a:r>
              <a:rPr dirty="0" sz="2300">
                <a:latin typeface="Candara"/>
                <a:cs typeface="Candara"/>
              </a:rPr>
              <a:t> под</a:t>
            </a:r>
            <a:r>
              <a:rPr dirty="0" sz="2300" spc="-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малоэтажную</a:t>
            </a:r>
            <a:r>
              <a:rPr dirty="0" sz="2300" spc="-15">
                <a:latin typeface="Candara"/>
                <a:cs typeface="Candara"/>
              </a:rPr>
              <a:t> </a:t>
            </a:r>
            <a:r>
              <a:rPr dirty="0" sz="2300" spc="-5">
                <a:latin typeface="Candara"/>
                <a:cs typeface="Candara"/>
              </a:rPr>
              <a:t>застройку</a:t>
            </a:r>
            <a:r>
              <a:rPr dirty="0" sz="2300" spc="-1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в д. Кварса</a:t>
            </a:r>
            <a:endParaRPr sz="2300">
              <a:latin typeface="Candara"/>
              <a:cs typeface="Candara"/>
            </a:endParaRPr>
          </a:p>
          <a:p>
            <a:pPr marL="354965">
              <a:lnSpc>
                <a:spcPts val="2620"/>
              </a:lnSpc>
            </a:pPr>
            <a:r>
              <a:rPr dirty="0" sz="2300">
                <a:latin typeface="Candara"/>
                <a:cs typeface="Candara"/>
              </a:rPr>
              <a:t>s=</a:t>
            </a:r>
            <a:r>
              <a:rPr dirty="0" sz="2000">
                <a:latin typeface="Arial"/>
                <a:cs typeface="Arial"/>
              </a:rPr>
              <a:t>36</a:t>
            </a:r>
            <a:r>
              <a:rPr dirty="0" sz="2000" spc="-100">
                <a:latin typeface="Arial"/>
                <a:cs typeface="Arial"/>
              </a:rPr>
              <a:t> </a:t>
            </a:r>
            <a:r>
              <a:rPr dirty="0" sz="2300" spc="-5">
                <a:latin typeface="Candara"/>
                <a:cs typeface="Candara"/>
              </a:rPr>
              <a:t>га.</a:t>
            </a:r>
            <a:endParaRPr sz="23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64207" y="1072896"/>
            <a:ext cx="3499104" cy="84581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89251" y="1159205"/>
            <a:ext cx="302069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НЕДВИЖИМОСТЬ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97678" y="3970176"/>
            <a:ext cx="476180" cy="251580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353135" y="3979113"/>
            <a:ext cx="533400" cy="25514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3795"/>
              </a:lnSpc>
            </a:pPr>
            <a:r>
              <a:rPr dirty="0" sz="4000" spc="-10" b="1">
                <a:solidFill>
                  <a:srgbClr val="F8D98B"/>
                </a:solidFill>
                <a:latin typeface="Candara"/>
                <a:cs typeface="Candara"/>
              </a:rPr>
              <a:t>НЕДОРОГО</a:t>
            </a:r>
            <a:endParaRPr sz="40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56323" y="452754"/>
            <a:ext cx="157543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FFFFFF"/>
                </a:solidFill>
                <a:latin typeface="Candara"/>
                <a:cs typeface="Candara"/>
              </a:rPr>
              <a:t>Воткинский</a:t>
            </a:r>
            <a:r>
              <a:rPr dirty="0" sz="1500" spc="-70" b="1">
                <a:solidFill>
                  <a:srgbClr val="FFFFFF"/>
                </a:solidFill>
                <a:latin typeface="Candara"/>
                <a:cs typeface="Candara"/>
              </a:rPr>
              <a:t> </a:t>
            </a:r>
            <a:r>
              <a:rPr dirty="0" sz="1500" b="1">
                <a:solidFill>
                  <a:srgbClr val="FFFFFF"/>
                </a:solidFill>
                <a:latin typeface="Candara"/>
                <a:cs typeface="Candara"/>
              </a:rPr>
              <a:t>район</a:t>
            </a:r>
            <a:endParaRPr sz="1500">
              <a:latin typeface="Candara"/>
              <a:cs typeface="Candara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81492" y="367093"/>
            <a:ext cx="360045" cy="475424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775716" y="1184528"/>
            <a:ext cx="1050290" cy="1278255"/>
            <a:chOff x="775716" y="1184528"/>
            <a:chExt cx="1050290" cy="127825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5716" y="1802891"/>
              <a:ext cx="1050036" cy="65989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90638" y="1184528"/>
              <a:ext cx="1019492" cy="629285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298195" y="2467482"/>
            <a:ext cx="7588250" cy="3742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ts val="2485"/>
              </a:lnSpc>
              <a:spcBef>
                <a:spcPts val="105"/>
              </a:spcBef>
              <a:buFont typeface="Wingdings"/>
              <a:buChar char=""/>
              <a:tabLst>
                <a:tab pos="355600" algn="l"/>
              </a:tabLst>
            </a:pPr>
            <a:r>
              <a:rPr dirty="0" sz="2300">
                <a:latin typeface="Candara"/>
                <a:cs typeface="Candara"/>
              </a:rPr>
              <a:t>Комплекс</a:t>
            </a:r>
            <a:r>
              <a:rPr dirty="0" sz="2300" spc="-5">
                <a:latin typeface="Candara"/>
                <a:cs typeface="Candara"/>
              </a:rPr>
              <a:t> зданий</a:t>
            </a:r>
            <a:r>
              <a:rPr dirty="0" sz="2300" spc="-2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бывшего</a:t>
            </a:r>
            <a:r>
              <a:rPr dirty="0" sz="2300" spc="-2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профессионального</a:t>
            </a:r>
            <a:r>
              <a:rPr dirty="0" sz="2300" spc="-4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училища</a:t>
            </a:r>
            <a:endParaRPr sz="2300">
              <a:latin typeface="Candara"/>
              <a:cs typeface="Candara"/>
            </a:endParaRPr>
          </a:p>
          <a:p>
            <a:pPr marL="354965">
              <a:lnSpc>
                <a:spcPts val="2485"/>
              </a:lnSpc>
            </a:pPr>
            <a:r>
              <a:rPr dirty="0" sz="2300" spc="-5">
                <a:latin typeface="Candara"/>
                <a:cs typeface="Candara"/>
              </a:rPr>
              <a:t>ПУ-№14</a:t>
            </a:r>
            <a:r>
              <a:rPr dirty="0" sz="2300" spc="-30">
                <a:latin typeface="Candara"/>
                <a:cs typeface="Candara"/>
              </a:rPr>
              <a:t> </a:t>
            </a:r>
            <a:r>
              <a:rPr dirty="0" sz="2300" spc="-5">
                <a:latin typeface="Candara"/>
                <a:cs typeface="Candara"/>
              </a:rPr>
              <a:t>(д.</a:t>
            </a:r>
            <a:r>
              <a:rPr dirty="0" sz="2300" spc="-3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Кварса);</a:t>
            </a:r>
            <a:endParaRPr sz="23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Candara"/>
              <a:cs typeface="Candara"/>
            </a:endParaRPr>
          </a:p>
          <a:p>
            <a:pPr marL="329565" marR="622935" indent="-317500">
              <a:lnSpc>
                <a:spcPts val="2210"/>
              </a:lnSpc>
              <a:buFont typeface="Wingdings"/>
              <a:buChar char=""/>
              <a:tabLst>
                <a:tab pos="355600" algn="l"/>
              </a:tabLst>
            </a:pPr>
            <a:r>
              <a:rPr dirty="0"/>
              <a:t>	</a:t>
            </a:r>
            <a:r>
              <a:rPr dirty="0" sz="2300">
                <a:latin typeface="Candara"/>
                <a:cs typeface="Candara"/>
              </a:rPr>
              <a:t>Комплекс</a:t>
            </a:r>
            <a:r>
              <a:rPr dirty="0" sz="2300" spc="-1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придорожного</a:t>
            </a:r>
            <a:r>
              <a:rPr dirty="0" sz="2300" spc="-2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сервиса</a:t>
            </a:r>
            <a:r>
              <a:rPr dirty="0" sz="2300" spc="-5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около</a:t>
            </a:r>
            <a:r>
              <a:rPr dirty="0" sz="2300" spc="-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д.</a:t>
            </a:r>
            <a:r>
              <a:rPr dirty="0" sz="2300" spc="-1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Болгуры </a:t>
            </a:r>
            <a:r>
              <a:rPr dirty="0" sz="2300" spc="-484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(на</a:t>
            </a:r>
            <a:r>
              <a:rPr dirty="0" sz="2300" spc="-1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трассе</a:t>
            </a:r>
            <a:r>
              <a:rPr dirty="0" sz="2300" spc="-4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Воткинск-Ижевск);</a:t>
            </a:r>
            <a:endParaRPr sz="2300">
              <a:latin typeface="Candara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1675"/>
              </a:spcBef>
              <a:buFont typeface="Wingdings"/>
              <a:buChar char=""/>
              <a:tabLst>
                <a:tab pos="355600" algn="l"/>
              </a:tabLst>
            </a:pPr>
            <a:r>
              <a:rPr dirty="0" sz="2300" spc="-5">
                <a:latin typeface="Candara"/>
                <a:cs typeface="Candara"/>
              </a:rPr>
              <a:t>Санаторий</a:t>
            </a:r>
            <a:r>
              <a:rPr dirty="0" sz="2300" spc="-4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«Уральские</a:t>
            </a:r>
            <a:r>
              <a:rPr dirty="0" sz="2300" spc="-4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Зори»</a:t>
            </a:r>
            <a:r>
              <a:rPr dirty="0" sz="2300" spc="-20">
                <a:latin typeface="Candara"/>
                <a:cs typeface="Candara"/>
              </a:rPr>
              <a:t> </a:t>
            </a:r>
            <a:r>
              <a:rPr dirty="0" sz="2300" spc="-5">
                <a:latin typeface="Candara"/>
                <a:cs typeface="Candara"/>
              </a:rPr>
              <a:t>(п.</a:t>
            </a:r>
            <a:r>
              <a:rPr dirty="0" sz="2300" spc="-15">
                <a:latin typeface="Candara"/>
                <a:cs typeface="Candara"/>
              </a:rPr>
              <a:t> </a:t>
            </a:r>
            <a:r>
              <a:rPr dirty="0" sz="2300" spc="-5">
                <a:latin typeface="Candara"/>
                <a:cs typeface="Candara"/>
              </a:rPr>
              <a:t>Новый);</a:t>
            </a:r>
            <a:endParaRPr sz="2300">
              <a:latin typeface="Candara"/>
              <a:cs typeface="Candara"/>
            </a:endParaRPr>
          </a:p>
          <a:p>
            <a:pPr marL="354965" marR="758825" indent="-342900">
              <a:lnSpc>
                <a:spcPct val="80000"/>
              </a:lnSpc>
              <a:spcBef>
                <a:spcPts val="2210"/>
              </a:spcBef>
              <a:buFont typeface="Wingdings"/>
              <a:buChar char=""/>
              <a:tabLst>
                <a:tab pos="355600" algn="l"/>
              </a:tabLst>
            </a:pPr>
            <a:r>
              <a:rPr dirty="0" sz="2300">
                <a:latin typeface="Candara"/>
                <a:cs typeface="Candara"/>
              </a:rPr>
              <a:t>Имущественный комплекс Камского </a:t>
            </a:r>
            <a:r>
              <a:rPr dirty="0" sz="2300" spc="-5">
                <a:latin typeface="Candara"/>
                <a:cs typeface="Candara"/>
              </a:rPr>
              <a:t>завода </a:t>
            </a:r>
            <a:r>
              <a:rPr dirty="0" sz="2300">
                <a:latin typeface="Candara"/>
                <a:cs typeface="Candara"/>
              </a:rPr>
              <a:t>ЖБиК </a:t>
            </a:r>
            <a:r>
              <a:rPr dirty="0" sz="2300" spc="-49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(п.</a:t>
            </a:r>
            <a:r>
              <a:rPr dirty="0" sz="2300" spc="-1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Новый)</a:t>
            </a:r>
            <a:endParaRPr sz="2300">
              <a:latin typeface="Candara"/>
              <a:cs typeface="Candara"/>
            </a:endParaRPr>
          </a:p>
          <a:p>
            <a:pPr marL="355600" indent="-342900">
              <a:lnSpc>
                <a:spcPts val="2485"/>
              </a:lnSpc>
              <a:spcBef>
                <a:spcPts val="1655"/>
              </a:spcBef>
              <a:buFont typeface="Wingdings"/>
              <a:buChar char=""/>
              <a:tabLst>
                <a:tab pos="355600" algn="l"/>
              </a:tabLst>
            </a:pPr>
            <a:r>
              <a:rPr dirty="0" sz="2300">
                <a:latin typeface="Candara"/>
                <a:cs typeface="Candara"/>
              </a:rPr>
              <a:t>И</a:t>
            </a:r>
            <a:r>
              <a:rPr dirty="0" sz="2300" spc="-1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еще</a:t>
            </a:r>
            <a:r>
              <a:rPr dirty="0" sz="2300" spc="-3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более</a:t>
            </a:r>
            <a:r>
              <a:rPr dirty="0" sz="2300" spc="-2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30</a:t>
            </a:r>
            <a:r>
              <a:rPr dirty="0" sz="2300" spc="-1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площадок</a:t>
            </a:r>
            <a:r>
              <a:rPr dirty="0" sz="2300" spc="-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(подробнее</a:t>
            </a:r>
            <a:r>
              <a:rPr dirty="0" sz="2300" spc="-30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на</a:t>
            </a:r>
            <a:r>
              <a:rPr dirty="0" sz="2300" spc="-5">
                <a:latin typeface="Candara"/>
                <a:cs typeface="Candara"/>
              </a:rPr>
              <a:t> </a:t>
            </a:r>
            <a:r>
              <a:rPr dirty="0" sz="2300">
                <a:latin typeface="Candara"/>
                <a:cs typeface="Candara"/>
              </a:rPr>
              <a:t>сайте</a:t>
            </a:r>
            <a:endParaRPr sz="2300">
              <a:latin typeface="Candara"/>
              <a:cs typeface="Candara"/>
            </a:endParaRPr>
          </a:p>
          <a:p>
            <a:pPr marL="354965">
              <a:lnSpc>
                <a:spcPts val="2485"/>
              </a:lnSpc>
            </a:pPr>
            <a:r>
              <a:rPr dirty="0" u="sng" sz="2300" spc="-5">
                <a:solidFill>
                  <a:srgbClr val="0080FF"/>
                </a:solidFill>
                <a:uFill>
                  <a:solidFill>
                    <a:srgbClr val="0080FF"/>
                  </a:solidFill>
                </a:uFill>
                <a:latin typeface="Candara"/>
                <a:cs typeface="Candara"/>
                <a:hlinkClick r:id="rId7"/>
              </a:rPr>
              <a:t>https://</a:t>
            </a:r>
            <a:r>
              <a:rPr dirty="0" u="sng" sz="2300" spc="-5">
                <a:solidFill>
                  <a:srgbClr val="0080FF"/>
                </a:solidFill>
                <a:uFill>
                  <a:solidFill>
                    <a:srgbClr val="0080FF"/>
                  </a:solidFill>
                </a:uFill>
                <a:latin typeface="Candara"/>
                <a:cs typeface="Candara"/>
                <a:hlinkClick r:id="rId7"/>
              </a:rPr>
              <a:t>votray.ru/about/investoru.php</a:t>
            </a:r>
            <a:r>
              <a:rPr dirty="0" sz="2300" spc="-5">
                <a:latin typeface="Candara"/>
                <a:cs typeface="Candara"/>
              </a:rPr>
              <a:t>)</a:t>
            </a:r>
            <a:endParaRPr sz="23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0160" y="1018032"/>
            <a:ext cx="4311396" cy="8458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04569" y="1104391"/>
            <a:ext cx="38398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БИЗНЕС</a:t>
            </a:r>
            <a:r>
              <a:rPr dirty="0" spc="-40"/>
              <a:t> </a:t>
            </a:r>
            <a:r>
              <a:rPr dirty="0"/>
              <a:t>ДЛЯ</a:t>
            </a:r>
            <a:r>
              <a:rPr dirty="0" spc="-40"/>
              <a:t> </a:t>
            </a:r>
            <a:r>
              <a:rPr dirty="0"/>
              <a:t>БИЗНЕСА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39328" y="5231577"/>
            <a:ext cx="502920" cy="124265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211037" y="5233611"/>
            <a:ext cx="735965" cy="12973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5630"/>
              </a:lnSpc>
            </a:pPr>
            <a:r>
              <a:rPr dirty="0" sz="5000" spc="-5" b="1">
                <a:solidFill>
                  <a:srgbClr val="F8D98B"/>
                </a:solidFill>
                <a:latin typeface="Arial"/>
                <a:cs typeface="Arial"/>
              </a:rPr>
              <a:t>В2В</a:t>
            </a:r>
            <a:endParaRPr sz="5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56323" y="452754"/>
            <a:ext cx="157543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FFFFFF"/>
                </a:solidFill>
                <a:latin typeface="Candara"/>
                <a:cs typeface="Candara"/>
              </a:rPr>
              <a:t>Воткинский</a:t>
            </a:r>
            <a:r>
              <a:rPr dirty="0" sz="1500" spc="-70" b="1">
                <a:solidFill>
                  <a:srgbClr val="FFFFFF"/>
                </a:solidFill>
                <a:latin typeface="Candara"/>
                <a:cs typeface="Candara"/>
              </a:rPr>
              <a:t> </a:t>
            </a:r>
            <a:r>
              <a:rPr dirty="0" sz="1500" b="1">
                <a:solidFill>
                  <a:srgbClr val="FFFFFF"/>
                </a:solidFill>
                <a:latin typeface="Candara"/>
                <a:cs typeface="Candara"/>
              </a:rPr>
              <a:t>район</a:t>
            </a:r>
            <a:endParaRPr sz="1500">
              <a:latin typeface="Candara"/>
              <a:cs typeface="Candara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81492" y="367093"/>
            <a:ext cx="360045" cy="475424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582168" y="840486"/>
            <a:ext cx="873760" cy="2068830"/>
            <a:chOff x="582168" y="840486"/>
            <a:chExt cx="873760" cy="206883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2168" y="1854708"/>
              <a:ext cx="873252" cy="105460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7865" y="840486"/>
              <a:ext cx="843076" cy="1024001"/>
            </a:xfrm>
            <a:prstGeom prst="rect">
              <a:avLst/>
            </a:prstGeom>
          </p:spPr>
        </p:pic>
      </p:grp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41490" y="2702560"/>
          <a:ext cx="7975600" cy="3714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1375"/>
                <a:gridCol w="3342004"/>
                <a:gridCol w="2522220"/>
              </a:tblGrid>
              <a:tr h="82054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10" b="1">
                          <a:latin typeface="Candara"/>
                          <a:cs typeface="Candara"/>
                        </a:rPr>
                        <a:t>ООО</a:t>
                      </a:r>
                      <a:endParaRPr sz="1800">
                        <a:latin typeface="Candara"/>
                        <a:cs typeface="Candar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Candara"/>
                          <a:cs typeface="Candara"/>
                        </a:rPr>
                        <a:t>«ИЖНЕФТЕПЛАСТ»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4584D2"/>
                      </a:solidFill>
                      <a:prstDash val="solid"/>
                    </a:lnT>
                    <a:lnB w="12700">
                      <a:solidFill>
                        <a:srgbClr val="4584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marR="2355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ndara"/>
                          <a:cs typeface="Candara"/>
                        </a:rPr>
                        <a:t>Производство</a:t>
                      </a:r>
                      <a:r>
                        <a:rPr dirty="0" sz="1800" spc="-25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нефтега</a:t>
                      </a:r>
                      <a:r>
                        <a:rPr dirty="0" sz="1800" spc="5">
                          <a:latin typeface="Candara"/>
                          <a:cs typeface="Candara"/>
                        </a:rPr>
                        <a:t>з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ового  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оборудования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4584D2"/>
                      </a:solidFill>
                      <a:prstDash val="solid"/>
                    </a:lnT>
                    <a:lnB w="12700">
                      <a:solidFill>
                        <a:srgbClr val="4584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ndara"/>
                          <a:cs typeface="Candara"/>
                          <a:hlinkClick r:id="rId7"/>
                        </a:rPr>
                        <a:t>www.izhnefteplast.ru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4584D2"/>
                      </a:solidFill>
                      <a:prstDash val="solid"/>
                    </a:lnT>
                    <a:lnB w="12700">
                      <a:solidFill>
                        <a:srgbClr val="4584D2"/>
                      </a:solidFill>
                      <a:prstDash val="solid"/>
                    </a:lnB>
                  </a:tcPr>
                </a:tc>
              </a:tr>
              <a:tr h="105168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5" b="1">
                          <a:latin typeface="Candara"/>
                          <a:cs typeface="Candara"/>
                        </a:rPr>
                        <a:t>ООО</a:t>
                      </a:r>
                      <a:r>
                        <a:rPr dirty="0" sz="1800" spc="-50" b="1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5" b="1">
                          <a:latin typeface="Candara"/>
                          <a:cs typeface="Candara"/>
                        </a:rPr>
                        <a:t>«ВУДВЕР»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4584D2"/>
                      </a:solidFill>
                      <a:prstDash val="solid"/>
                    </a:lnT>
                    <a:solidFill>
                      <a:srgbClr val="D9E6F6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122555" marR="2743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ndara"/>
                          <a:cs typeface="Candara"/>
                        </a:rPr>
                        <a:t>Производство</a:t>
                      </a:r>
                      <a:r>
                        <a:rPr dirty="0" sz="1800" spc="-90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оборудования </a:t>
                      </a:r>
                      <a:r>
                        <a:rPr dirty="0" sz="1800" spc="-380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5">
                          <a:latin typeface="Candara"/>
                          <a:cs typeface="Candara"/>
                        </a:rPr>
                        <a:t>для деревообрабатывающих </a:t>
                      </a:r>
                      <a:r>
                        <a:rPr dirty="0" sz="1800" spc="-380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5">
                          <a:latin typeface="Candara"/>
                          <a:cs typeface="Candara"/>
                        </a:rPr>
                        <a:t>предприятий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4584D2"/>
                      </a:solidFill>
                      <a:prstDash val="solid"/>
                    </a:lnT>
                    <a:solidFill>
                      <a:srgbClr val="D9E6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55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ndara"/>
                          <a:cs typeface="Candara"/>
                          <a:hlinkClick r:id="rId8"/>
                        </a:rPr>
                        <a:t>www.woodver.ru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4584D2"/>
                      </a:solidFill>
                      <a:prstDash val="solid"/>
                    </a:lnT>
                    <a:solidFill>
                      <a:srgbClr val="D9E6F6"/>
                    </a:solidFill>
                  </a:tcPr>
                </a:tc>
              </a:tr>
              <a:tr h="91438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5" b="1">
                          <a:latin typeface="Candara"/>
                          <a:cs typeface="Candara"/>
                        </a:rPr>
                        <a:t>ООО</a:t>
                      </a:r>
                      <a:r>
                        <a:rPr dirty="0" sz="1800" spc="-50" b="1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b="1">
                          <a:latin typeface="Candara"/>
                          <a:cs typeface="Candara"/>
                        </a:rPr>
                        <a:t>«ВЗТМ»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marL="122555" marR="11880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5">
                          <a:latin typeface="Candara"/>
                          <a:cs typeface="Candara"/>
                        </a:rPr>
                        <a:t>Производство 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5">
                          <a:latin typeface="Candara"/>
                          <a:cs typeface="Candara"/>
                        </a:rPr>
                        <a:t>тепл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оизоляц</a:t>
                      </a:r>
                      <a:r>
                        <a:rPr dirty="0" sz="1800" spc="-10">
                          <a:latin typeface="Candara"/>
                          <a:cs typeface="Candara"/>
                        </a:rPr>
                        <a:t>и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онных  </a:t>
                      </a:r>
                      <a:r>
                        <a:rPr dirty="0" sz="1800" spc="-5">
                          <a:latin typeface="Candara"/>
                          <a:cs typeface="Candara"/>
                        </a:rPr>
                        <a:t>материалов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768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5">
                          <a:latin typeface="Candara"/>
                          <a:cs typeface="Candara"/>
                          <a:hlinkClick r:id="rId9"/>
                        </a:rPr>
                        <a:t>www.vztm.ru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750"/>
                </a:tc>
              </a:tr>
              <a:tr h="914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10" b="1">
                          <a:latin typeface="Candara"/>
                          <a:cs typeface="Candara"/>
                        </a:rPr>
                        <a:t>ООО</a:t>
                      </a:r>
                      <a:r>
                        <a:rPr dirty="0" sz="1800" spc="-55" b="1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b="1">
                          <a:latin typeface="Candara"/>
                          <a:cs typeface="Candara"/>
                        </a:rPr>
                        <a:t>«МИР»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4584D2"/>
                      </a:solidFill>
                      <a:prstDash val="solid"/>
                    </a:lnB>
                    <a:solidFill>
                      <a:srgbClr val="D9E6F6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>
                          <a:latin typeface="Candara"/>
                          <a:cs typeface="Candara"/>
                        </a:rPr>
                        <a:t>Производство</a:t>
                      </a:r>
                      <a:endParaRPr sz="1800">
                        <a:latin typeface="Candara"/>
                        <a:cs typeface="Candara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ndara"/>
                          <a:cs typeface="Candara"/>
                        </a:rPr>
                        <a:t>сельскохозяйственной</a:t>
                      </a:r>
                      <a:endParaRPr sz="1800">
                        <a:latin typeface="Candara"/>
                        <a:cs typeface="Candara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ndara"/>
                          <a:cs typeface="Candara"/>
                        </a:rPr>
                        <a:t>продукции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4584D2"/>
                      </a:solidFill>
                      <a:prstDash val="solid"/>
                    </a:lnB>
                    <a:solidFill>
                      <a:srgbClr val="D9E6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49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5">
                          <a:latin typeface="Candara"/>
                          <a:cs typeface="Candara"/>
                          <a:hlinkClick r:id="rId10"/>
                        </a:rPr>
                        <a:t>www.instagram.com/</a:t>
                      </a:r>
                      <a:endParaRPr sz="1800">
                        <a:latin typeface="Candara"/>
                        <a:cs typeface="Candara"/>
                      </a:endParaRPr>
                    </a:p>
                    <a:p>
                      <a:pPr algn="ctr" marL="7366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ndara"/>
                          <a:cs typeface="Candara"/>
                        </a:rPr>
                        <a:t>mir.myy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4584D2"/>
                      </a:solidFill>
                      <a:prstDash val="solid"/>
                    </a:lnB>
                    <a:solidFill>
                      <a:srgbClr val="D9E6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2936" y="922019"/>
            <a:ext cx="4325112" cy="84581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7725" y="1009015"/>
            <a:ext cx="384873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БИЗНЕС</a:t>
            </a:r>
            <a:r>
              <a:rPr dirty="0" spc="-35"/>
              <a:t> </a:t>
            </a:r>
            <a:r>
              <a:rPr dirty="0"/>
              <a:t>ДЛЯ</a:t>
            </a:r>
            <a:r>
              <a:rPr dirty="0" spc="-30"/>
              <a:t> </a:t>
            </a:r>
            <a:r>
              <a:rPr dirty="0" spc="-20"/>
              <a:t>КЛИЕНТА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30183" y="5236145"/>
            <a:ext cx="521207" cy="123809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211037" y="5233611"/>
            <a:ext cx="735965" cy="12973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5630"/>
              </a:lnSpc>
            </a:pPr>
            <a:r>
              <a:rPr dirty="0" sz="5000" spc="-5" b="1">
                <a:solidFill>
                  <a:srgbClr val="F8D98B"/>
                </a:solidFill>
                <a:latin typeface="Arial"/>
                <a:cs typeface="Arial"/>
              </a:rPr>
              <a:t>В2С</a:t>
            </a:r>
            <a:endParaRPr sz="5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56323" y="452754"/>
            <a:ext cx="157543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FFFFFF"/>
                </a:solidFill>
                <a:latin typeface="Candara"/>
                <a:cs typeface="Candara"/>
              </a:rPr>
              <a:t>Воткинский</a:t>
            </a:r>
            <a:r>
              <a:rPr dirty="0" sz="1500" spc="-70" b="1">
                <a:solidFill>
                  <a:srgbClr val="FFFFFF"/>
                </a:solidFill>
                <a:latin typeface="Candara"/>
                <a:cs typeface="Candara"/>
              </a:rPr>
              <a:t> </a:t>
            </a:r>
            <a:r>
              <a:rPr dirty="0" sz="1500" b="1">
                <a:solidFill>
                  <a:srgbClr val="FFFFFF"/>
                </a:solidFill>
                <a:latin typeface="Candara"/>
                <a:cs typeface="Candara"/>
              </a:rPr>
              <a:t>район</a:t>
            </a:r>
            <a:endParaRPr sz="1500">
              <a:latin typeface="Candara"/>
              <a:cs typeface="Candara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81492" y="367093"/>
            <a:ext cx="360045" cy="475424"/>
          </a:xfrm>
          <a:prstGeom prst="rect">
            <a:avLst/>
          </a:prstGeom>
        </p:spPr>
      </p:pic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67537" y="2702560"/>
          <a:ext cx="7831455" cy="3523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325"/>
                <a:gridCol w="2698115"/>
                <a:gridCol w="2786380"/>
              </a:tblGrid>
              <a:tr h="914400">
                <a:tc>
                  <a:txBody>
                    <a:bodyPr/>
                    <a:lstStyle/>
                    <a:p>
                      <a:pPr marL="91440" marR="9658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ndara"/>
                          <a:cs typeface="Candara"/>
                        </a:rPr>
                        <a:t>ГУП</a:t>
                      </a:r>
                      <a:r>
                        <a:rPr dirty="0" sz="1800" spc="-80" b="1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5" b="1">
                          <a:latin typeface="Candara"/>
                          <a:cs typeface="Candara"/>
                        </a:rPr>
                        <a:t>«Рыбхоз </a:t>
                      </a:r>
                      <a:r>
                        <a:rPr dirty="0" sz="1800" spc="-380" b="1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5" b="1">
                          <a:latin typeface="Candara"/>
                          <a:cs typeface="Candara"/>
                        </a:rPr>
                        <a:t>Пихтовка»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5BD078"/>
                      </a:solidFill>
                      <a:prstDash val="solid"/>
                    </a:lnT>
                    <a:lnB w="12700">
                      <a:solidFill>
                        <a:srgbClr val="5BD07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ndara"/>
                          <a:cs typeface="Candara"/>
                        </a:rPr>
                        <a:t>Производство</a:t>
                      </a:r>
                      <a:endParaRPr sz="1800">
                        <a:latin typeface="Candara"/>
                        <a:cs typeface="Candara"/>
                      </a:endParaRPr>
                    </a:p>
                    <a:p>
                      <a:pPr marL="116839" marR="28638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ndara"/>
                          <a:cs typeface="Candara"/>
                        </a:rPr>
                        <a:t>сельско</a:t>
                      </a:r>
                      <a:r>
                        <a:rPr dirty="0" sz="1800" spc="5">
                          <a:latin typeface="Candara"/>
                          <a:cs typeface="Candara"/>
                        </a:rPr>
                        <a:t>х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озя</a:t>
                      </a:r>
                      <a:r>
                        <a:rPr dirty="0" sz="1800" spc="-10">
                          <a:latin typeface="Candara"/>
                          <a:cs typeface="Candara"/>
                        </a:rPr>
                        <a:t>й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ственн</a:t>
                      </a:r>
                      <a:r>
                        <a:rPr dirty="0" sz="1800" spc="5">
                          <a:latin typeface="Candara"/>
                          <a:cs typeface="Candara"/>
                        </a:rPr>
                        <a:t>о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й  </a:t>
                      </a:r>
                      <a:r>
                        <a:rPr dirty="0" sz="1800" spc="-5">
                          <a:latin typeface="Candara"/>
                          <a:cs typeface="Candara"/>
                        </a:rPr>
                        <a:t>продукции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5BD078"/>
                      </a:solidFill>
                      <a:prstDash val="solid"/>
                    </a:lnT>
                    <a:lnB w="12700">
                      <a:solidFill>
                        <a:srgbClr val="5BD07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ndara"/>
                          <a:cs typeface="Candara"/>
                          <a:hlinkClick r:id="rId5"/>
                        </a:rPr>
                        <a:t>www.pihtovka.ru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5BD078"/>
                      </a:solidFill>
                      <a:prstDash val="solid"/>
                    </a:lnT>
                    <a:lnB w="12700">
                      <a:solidFill>
                        <a:srgbClr val="5BD078"/>
                      </a:solidFill>
                      <a:prstDash val="solid"/>
                    </a:lnB>
                  </a:tcPr>
                </a:tc>
              </a:tr>
              <a:tr h="8877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latin typeface="Candara"/>
                          <a:cs typeface="Candara"/>
                        </a:rPr>
                        <a:t>Воткинское</a:t>
                      </a:r>
                      <a:r>
                        <a:rPr dirty="0" sz="1800" spc="-20" b="1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15" b="1">
                          <a:latin typeface="Candara"/>
                          <a:cs typeface="Candara"/>
                        </a:rPr>
                        <a:t>РАЙПО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5BD078"/>
                      </a:solidFill>
                      <a:prstDash val="solid"/>
                    </a:lnT>
                    <a:solidFill>
                      <a:srgbClr val="DEF5E4"/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1479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ndara"/>
                          <a:cs typeface="Candara"/>
                        </a:rPr>
                        <a:t>Производство,</a:t>
                      </a:r>
                      <a:r>
                        <a:rPr dirty="0" sz="1800" spc="-40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про</a:t>
                      </a:r>
                      <a:r>
                        <a:rPr dirty="0" sz="1800" spc="-10">
                          <a:latin typeface="Candara"/>
                          <a:cs typeface="Candara"/>
                        </a:rPr>
                        <a:t>д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ажа  </a:t>
                      </a:r>
                      <a:r>
                        <a:rPr dirty="0" sz="1800" spc="-5">
                          <a:latin typeface="Candara"/>
                          <a:cs typeface="Candara"/>
                        </a:rPr>
                        <a:t>продуктов</a:t>
                      </a:r>
                      <a:r>
                        <a:rPr dirty="0" sz="1800" spc="-25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питания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5BD078"/>
                      </a:solidFill>
                      <a:prstDash val="solid"/>
                    </a:lnT>
                    <a:solidFill>
                      <a:srgbClr val="DEF5E4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ndara"/>
                          <a:cs typeface="Candara"/>
                          <a:hlinkClick r:id="rId6"/>
                        </a:rPr>
                        <a:t>www.udmps.ru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5BD078"/>
                      </a:solidFill>
                      <a:prstDash val="solid"/>
                    </a:lnT>
                    <a:solidFill>
                      <a:srgbClr val="DEF5E4"/>
                    </a:solidFill>
                  </a:tcPr>
                </a:tc>
              </a:tr>
              <a:tr h="8876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10" b="1">
                          <a:latin typeface="Candara"/>
                          <a:cs typeface="Candara"/>
                        </a:rPr>
                        <a:t>ООО</a:t>
                      </a:r>
                      <a:r>
                        <a:rPr dirty="0" sz="1800" spc="-50" b="1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5" b="1">
                          <a:latin typeface="Candara"/>
                          <a:cs typeface="Candara"/>
                        </a:rPr>
                        <a:t>«АГРОВИЛЬ»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marL="116839" marR="3105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ndara"/>
                          <a:cs typeface="Candara"/>
                        </a:rPr>
                        <a:t>Производство</a:t>
                      </a:r>
                      <a:r>
                        <a:rPr dirty="0" sz="1800" spc="-25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>
                          <a:latin typeface="Candara"/>
                          <a:cs typeface="Candara"/>
                        </a:rPr>
                        <a:t>козьего  </a:t>
                      </a:r>
                      <a:r>
                        <a:rPr dirty="0" sz="1800" spc="-5">
                          <a:latin typeface="Candara"/>
                          <a:cs typeface="Candara"/>
                        </a:rPr>
                        <a:t>молока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ndara"/>
                          <a:cs typeface="Candara"/>
                          <a:hlinkClick r:id="rId7"/>
                        </a:rPr>
                        <a:t>www.vk.com/agrovil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115"/>
                </a:tc>
              </a:tr>
              <a:tr h="82057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5" b="1">
                          <a:latin typeface="Candara"/>
                          <a:cs typeface="Candara"/>
                        </a:rPr>
                        <a:t>Гостиничный</a:t>
                      </a:r>
                      <a:endParaRPr sz="1800">
                        <a:latin typeface="Candara"/>
                        <a:cs typeface="Candar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Candara"/>
                          <a:cs typeface="Candara"/>
                        </a:rPr>
                        <a:t>комплекс</a:t>
                      </a:r>
                      <a:r>
                        <a:rPr dirty="0" sz="1800" spc="-45" b="1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b="1">
                          <a:latin typeface="Candara"/>
                          <a:cs typeface="Candara"/>
                        </a:rPr>
                        <a:t>«У</a:t>
                      </a:r>
                      <a:r>
                        <a:rPr dirty="0" sz="1800" spc="-30" b="1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10" b="1">
                          <a:latin typeface="Candara"/>
                          <a:cs typeface="Candara"/>
                        </a:rPr>
                        <a:t>МОСТА»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5BD078"/>
                      </a:solidFill>
                      <a:prstDash val="solid"/>
                    </a:lnB>
                    <a:solidFill>
                      <a:srgbClr val="DEF5E4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>
                          <a:latin typeface="Candara"/>
                          <a:cs typeface="Candara"/>
                        </a:rPr>
                        <a:t>Кафе,</a:t>
                      </a:r>
                      <a:r>
                        <a:rPr dirty="0" sz="1800" spc="-45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800" spc="-5">
                          <a:latin typeface="Candara"/>
                          <a:cs typeface="Candara"/>
                        </a:rPr>
                        <a:t>гостинница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5BD078"/>
                      </a:solidFill>
                      <a:prstDash val="solid"/>
                    </a:lnB>
                    <a:solidFill>
                      <a:srgbClr val="DEF5E4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5">
                          <a:latin typeface="Candara"/>
                          <a:cs typeface="Candara"/>
                          <a:hlinkClick r:id="rId8"/>
                        </a:rPr>
                        <a:t>www.umosta18.ru</a:t>
                      </a:r>
                      <a:endParaRPr sz="1800">
                        <a:latin typeface="Candara"/>
                        <a:cs typeface="Candara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5BD078"/>
                      </a:solidFill>
                      <a:prstDash val="solid"/>
                    </a:lnB>
                    <a:solidFill>
                      <a:srgbClr val="DEF5E4"/>
                    </a:solidFill>
                  </a:tcPr>
                </a:tc>
              </a:tr>
            </a:tbl>
          </a:graphicData>
        </a:graphic>
      </p:graphicFrame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90372" y="1940051"/>
            <a:ext cx="850391" cy="113690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05027" y="842517"/>
            <a:ext cx="820877" cy="11071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26819" y="1018032"/>
            <a:ext cx="3107435" cy="8458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2117" y="1104391"/>
            <a:ext cx="262953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ПРИГЛАШЕНИЕ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56323" y="452754"/>
            <a:ext cx="157543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FFFFFF"/>
                </a:solidFill>
                <a:latin typeface="Candara"/>
                <a:cs typeface="Candara"/>
              </a:rPr>
              <a:t>Воткинский</a:t>
            </a:r>
            <a:r>
              <a:rPr dirty="0" sz="1500" spc="-70" b="1">
                <a:solidFill>
                  <a:srgbClr val="FFFFFF"/>
                </a:solidFill>
                <a:latin typeface="Candara"/>
                <a:cs typeface="Candara"/>
              </a:rPr>
              <a:t> </a:t>
            </a:r>
            <a:r>
              <a:rPr dirty="0" sz="1500" b="1">
                <a:solidFill>
                  <a:srgbClr val="FFFFFF"/>
                </a:solidFill>
                <a:latin typeface="Candara"/>
                <a:cs typeface="Candara"/>
              </a:rPr>
              <a:t>район</a:t>
            </a:r>
            <a:endParaRPr sz="1500">
              <a:latin typeface="Candara"/>
              <a:cs typeface="Candar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1492" y="367093"/>
            <a:ext cx="360045" cy="475424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395541" y="2288539"/>
            <a:ext cx="3474085" cy="2038350"/>
            <a:chOff x="395541" y="2288539"/>
            <a:chExt cx="3474085" cy="203835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5541" y="2288539"/>
              <a:ext cx="1543304" cy="203796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88236" y="2314955"/>
              <a:ext cx="1981200" cy="56692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88236" y="2619755"/>
              <a:ext cx="1150620" cy="566927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2033777" y="2368042"/>
            <a:ext cx="1616075" cy="1245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42D64"/>
                </a:solidFill>
                <a:latin typeface="Candara"/>
                <a:cs typeface="Candara"/>
              </a:rPr>
              <a:t>ВОТКИНСКИЙ  </a:t>
            </a:r>
            <a:r>
              <a:rPr dirty="0" sz="2000" spc="-10" b="1">
                <a:solidFill>
                  <a:srgbClr val="042D64"/>
                </a:solidFill>
                <a:latin typeface="Candara"/>
                <a:cs typeface="Candara"/>
              </a:rPr>
              <a:t>РАЙОН</a:t>
            </a:r>
            <a:endParaRPr sz="20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latin typeface="Candara"/>
                <a:cs typeface="Candara"/>
              </a:rPr>
              <a:t>95</a:t>
            </a:r>
            <a:r>
              <a:rPr dirty="0" sz="2000" spc="-40" b="1">
                <a:latin typeface="Candara"/>
                <a:cs typeface="Candara"/>
              </a:rPr>
              <a:t> </a:t>
            </a:r>
            <a:r>
              <a:rPr dirty="0" sz="2000" spc="-5" b="1">
                <a:latin typeface="Candara"/>
                <a:cs typeface="Candara"/>
              </a:rPr>
              <a:t>лет</a:t>
            </a:r>
            <a:endParaRPr sz="2000">
              <a:latin typeface="Candara"/>
              <a:cs typeface="Candara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600958" y="2837138"/>
          <a:ext cx="5091430" cy="2968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5480"/>
                <a:gridCol w="1384934"/>
                <a:gridCol w="1771014"/>
              </a:tblGrid>
              <a:tr h="691847">
                <a:tc>
                  <a:txBody>
                    <a:bodyPr/>
                    <a:lstStyle/>
                    <a:p>
                      <a:pPr marL="127000">
                        <a:lnSpc>
                          <a:spcPts val="1395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Глава</a:t>
                      </a:r>
                      <a:r>
                        <a:rPr dirty="0" sz="1300" spc="-10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300" spc="-5">
                          <a:latin typeface="Candara"/>
                          <a:cs typeface="Candara"/>
                        </a:rPr>
                        <a:t>муниципального</a:t>
                      </a:r>
                      <a:endParaRPr sz="1300">
                        <a:latin typeface="Candara"/>
                        <a:cs typeface="Candara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образования</a:t>
                      </a:r>
                      <a:endParaRPr sz="1300">
                        <a:latin typeface="Candara"/>
                        <a:cs typeface="Candara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«Воткинский</a:t>
                      </a:r>
                      <a:r>
                        <a:rPr dirty="0" sz="1300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300" spc="-5">
                          <a:latin typeface="Candara"/>
                          <a:cs typeface="Candara"/>
                        </a:rPr>
                        <a:t>район»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ts val="1395"/>
                        </a:lnSpc>
                      </a:pPr>
                      <a:r>
                        <a:rPr dirty="0" sz="1300" spc="-10">
                          <a:latin typeface="Candara"/>
                          <a:cs typeface="Candara"/>
                        </a:rPr>
                        <a:t>Прозоров</a:t>
                      </a:r>
                      <a:endParaRPr sz="1300">
                        <a:latin typeface="Candara"/>
                        <a:cs typeface="Candara"/>
                      </a:endParaRPr>
                    </a:p>
                    <a:p>
                      <a:pPr marL="172085" marR="516255">
                        <a:lnSpc>
                          <a:spcPct val="10000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Илья </a:t>
                      </a:r>
                      <a:r>
                        <a:rPr dirty="0" sz="1300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300" spc="-10">
                          <a:latin typeface="Candara"/>
                          <a:cs typeface="Candara"/>
                        </a:rPr>
                        <a:t>Пе</a:t>
                      </a:r>
                      <a:r>
                        <a:rPr dirty="0" sz="1300">
                          <a:latin typeface="Candara"/>
                          <a:cs typeface="Candara"/>
                        </a:rPr>
                        <a:t>тр</a:t>
                      </a:r>
                      <a:r>
                        <a:rPr dirty="0" sz="1300" spc="-5">
                          <a:latin typeface="Candara"/>
                          <a:cs typeface="Candara"/>
                        </a:rPr>
                        <a:t>о</a:t>
                      </a:r>
                      <a:r>
                        <a:rPr dirty="0" sz="1300">
                          <a:latin typeface="Candara"/>
                          <a:cs typeface="Candara"/>
                        </a:rPr>
                        <a:t>вич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ts val="1325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+7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(34145)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5-12-70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792353">
                <a:tc>
                  <a:txBody>
                    <a:bodyPr/>
                    <a:lstStyle/>
                    <a:p>
                      <a:pPr marL="127000" marR="26162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Продажа</a:t>
                      </a:r>
                      <a:r>
                        <a:rPr dirty="0" sz="1300" spc="-55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300" spc="-5">
                          <a:latin typeface="Candara"/>
                          <a:cs typeface="Candara"/>
                        </a:rPr>
                        <a:t>имущества, </a:t>
                      </a:r>
                      <a:r>
                        <a:rPr dirty="0" sz="1300" spc="-265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300" spc="-10">
                          <a:latin typeface="Candara"/>
                          <a:cs typeface="Candara"/>
                        </a:rPr>
                        <a:t>земли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85090"/>
                </a:tc>
                <a:tc>
                  <a:txBody>
                    <a:bodyPr/>
                    <a:lstStyle/>
                    <a:p>
                      <a:pPr marL="172085" marR="3663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Б</a:t>
                      </a:r>
                      <a:r>
                        <a:rPr dirty="0" sz="1300" spc="-10">
                          <a:latin typeface="Candara"/>
                          <a:cs typeface="Candara"/>
                        </a:rPr>
                        <a:t>е</a:t>
                      </a:r>
                      <a:r>
                        <a:rPr dirty="0" sz="1300">
                          <a:latin typeface="Candara"/>
                          <a:cs typeface="Candara"/>
                        </a:rPr>
                        <a:t>рдыш</a:t>
                      </a:r>
                      <a:r>
                        <a:rPr dirty="0" sz="1300" spc="-5">
                          <a:latin typeface="Candara"/>
                          <a:cs typeface="Candara"/>
                        </a:rPr>
                        <a:t>ева  </a:t>
                      </a:r>
                      <a:r>
                        <a:rPr dirty="0" sz="1300" spc="-5">
                          <a:latin typeface="Candara"/>
                          <a:cs typeface="Candara"/>
                        </a:rPr>
                        <a:t>Лариса</a:t>
                      </a:r>
                      <a:endParaRPr sz="1300">
                        <a:latin typeface="Candara"/>
                        <a:cs typeface="Candara"/>
                      </a:endParaRPr>
                    </a:p>
                    <a:p>
                      <a:pPr marL="172085">
                        <a:lnSpc>
                          <a:spcPct val="10000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Николаевна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8509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+7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(34145)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5-12-39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1440"/>
                </a:tc>
              </a:tr>
              <a:tr h="792162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300" spc="-10">
                          <a:latin typeface="Candara"/>
                          <a:cs typeface="Candara"/>
                        </a:rPr>
                        <a:t>Меры </a:t>
                      </a:r>
                      <a:r>
                        <a:rPr dirty="0" sz="1300" spc="-5">
                          <a:latin typeface="Candara"/>
                          <a:cs typeface="Candara"/>
                        </a:rPr>
                        <a:t>поддержки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79375"/>
                </a:tc>
                <a:tc>
                  <a:txBody>
                    <a:bodyPr/>
                    <a:lstStyle/>
                    <a:p>
                      <a:pPr marL="172085" marR="3600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Га</a:t>
                      </a:r>
                      <a:r>
                        <a:rPr dirty="0" sz="1300" spc="-10">
                          <a:latin typeface="Candara"/>
                          <a:cs typeface="Candara"/>
                        </a:rPr>
                        <a:t>з</a:t>
                      </a:r>
                      <a:r>
                        <a:rPr dirty="0" sz="1300">
                          <a:latin typeface="Candara"/>
                          <a:cs typeface="Candara"/>
                        </a:rPr>
                        <a:t>имз</a:t>
                      </a:r>
                      <a:r>
                        <a:rPr dirty="0" sz="1300" spc="-5">
                          <a:latin typeface="Candara"/>
                          <a:cs typeface="Candara"/>
                        </a:rPr>
                        <a:t>я</a:t>
                      </a:r>
                      <a:r>
                        <a:rPr dirty="0" sz="1300">
                          <a:latin typeface="Candara"/>
                          <a:cs typeface="Candara"/>
                        </a:rPr>
                        <a:t>н</a:t>
                      </a:r>
                      <a:r>
                        <a:rPr dirty="0" sz="1300" spc="-10">
                          <a:latin typeface="Candara"/>
                          <a:cs typeface="Candara"/>
                        </a:rPr>
                        <a:t>о</a:t>
                      </a:r>
                      <a:r>
                        <a:rPr dirty="0" sz="1300">
                          <a:latin typeface="Candara"/>
                          <a:cs typeface="Candara"/>
                        </a:rPr>
                        <a:t>в  </a:t>
                      </a:r>
                      <a:r>
                        <a:rPr dirty="0" sz="1300" spc="-5">
                          <a:latin typeface="Candara"/>
                          <a:cs typeface="Candara"/>
                        </a:rPr>
                        <a:t>Айрат</a:t>
                      </a:r>
                      <a:endParaRPr sz="1300">
                        <a:latin typeface="Candara"/>
                        <a:cs typeface="Candara"/>
                      </a:endParaRPr>
                    </a:p>
                    <a:p>
                      <a:pPr marL="172085">
                        <a:lnSpc>
                          <a:spcPct val="10000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Шаукатович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79375"/>
                </a:tc>
                <a:tc>
                  <a:txBody>
                    <a:bodyPr/>
                    <a:lstStyle/>
                    <a:p>
                      <a:pPr algn="r" marR="1619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+7(34145)</a:t>
                      </a:r>
                      <a:r>
                        <a:rPr dirty="0" sz="12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5-21-85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/>
                </a:tc>
              </a:tr>
              <a:tr h="6919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2085" marR="60833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Акулова  </a:t>
                      </a:r>
                      <a:r>
                        <a:rPr dirty="0" sz="1300" spc="-5">
                          <a:latin typeface="Candara"/>
                          <a:cs typeface="Candara"/>
                        </a:rPr>
                        <a:t>Ольга</a:t>
                      </a:r>
                      <a:endParaRPr sz="1300">
                        <a:latin typeface="Candara"/>
                        <a:cs typeface="Candara"/>
                      </a:endParaRPr>
                    </a:p>
                    <a:p>
                      <a:pPr marL="172085">
                        <a:lnSpc>
                          <a:spcPts val="1555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Николаевна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85090"/>
                </a:tc>
                <a:tc>
                  <a:txBody>
                    <a:bodyPr/>
                    <a:lstStyle/>
                    <a:p>
                      <a:pPr algn="r" marR="16192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+7(34145)</a:t>
                      </a:r>
                      <a:r>
                        <a:rPr dirty="0" sz="12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5-21-23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144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Айрат Шаукатович</dc:creator>
  <dc:title>Воткинский район</dc:title>
  <dcterms:created xsi:type="dcterms:W3CDTF">2022-02-28T13:54:49Z</dcterms:created>
  <dcterms:modified xsi:type="dcterms:W3CDTF">2022-02-28T13:54:49Z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2022-02-28T00:00:00Z</vt:filetime>
  </property>
</Properties>
</file>